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90" r:id="rId5"/>
  </p:sldMasterIdLst>
  <p:notesMasterIdLst>
    <p:notesMasterId r:id="rId34"/>
  </p:notesMasterIdLst>
  <p:handoutMasterIdLst>
    <p:handoutMasterId r:id="rId35"/>
  </p:handoutMasterIdLst>
  <p:sldIdLst>
    <p:sldId id="264" r:id="rId6"/>
    <p:sldId id="343" r:id="rId7"/>
    <p:sldId id="322" r:id="rId8"/>
    <p:sldId id="352" r:id="rId9"/>
    <p:sldId id="310" r:id="rId10"/>
    <p:sldId id="321" r:id="rId11"/>
    <p:sldId id="325" r:id="rId12"/>
    <p:sldId id="319" r:id="rId13"/>
    <p:sldId id="355" r:id="rId14"/>
    <p:sldId id="334" r:id="rId15"/>
    <p:sldId id="337" r:id="rId16"/>
    <p:sldId id="269" r:id="rId17"/>
    <p:sldId id="270" r:id="rId18"/>
    <p:sldId id="307" r:id="rId19"/>
    <p:sldId id="349" r:id="rId20"/>
    <p:sldId id="317" r:id="rId21"/>
    <p:sldId id="314" r:id="rId22"/>
    <p:sldId id="316" r:id="rId23"/>
    <p:sldId id="324" r:id="rId24"/>
    <p:sldId id="360" r:id="rId25"/>
    <p:sldId id="359" r:id="rId26"/>
    <p:sldId id="361" r:id="rId27"/>
    <p:sldId id="331" r:id="rId28"/>
    <p:sldId id="330" r:id="rId29"/>
    <p:sldId id="346" r:id="rId30"/>
    <p:sldId id="353" r:id="rId31"/>
    <p:sldId id="274" r:id="rId32"/>
    <p:sldId id="35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36" autoAdjust="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iah L. Gracia" userId="100300008617E014@LIVE.COM" providerId="AD" clId="Web-{0B4D66AA-D1A3-4E56-AC8B-275B32C96C4B}"/>
    <pc:docChg chg="delSld">
      <pc:chgData name="Jeremiah L. Gracia" userId="100300008617E014@LIVE.COM" providerId="AD" clId="Web-{0B4D66AA-D1A3-4E56-AC8B-275B32C96C4B}" dt="2017-12-19T16:00:52.114" v="2"/>
      <pc:docMkLst>
        <pc:docMk/>
      </pc:docMkLst>
      <pc:sldChg chg="del">
        <pc:chgData name="Jeremiah L. Gracia" userId="100300008617E014@LIVE.COM" providerId="AD" clId="Web-{0B4D66AA-D1A3-4E56-AC8B-275B32C96C4B}" dt="2017-12-19T16:00:45.911" v="1"/>
        <pc:sldMkLst>
          <pc:docMk/>
          <pc:sldMk cId="1266809463" sldId="273"/>
        </pc:sldMkLst>
      </pc:sldChg>
      <pc:sldChg chg="del">
        <pc:chgData name="Jeremiah L. Gracia" userId="100300008617E014@LIVE.COM" providerId="AD" clId="Web-{0B4D66AA-D1A3-4E56-AC8B-275B32C96C4B}" dt="2017-12-19T16:00:44.223" v="0"/>
        <pc:sldMkLst>
          <pc:docMk/>
          <pc:sldMk cId="3465098968" sldId="309"/>
        </pc:sldMkLst>
      </pc:sldChg>
      <pc:sldChg chg="del">
        <pc:chgData name="Jeremiah L. Gracia" userId="100300008617E014@LIVE.COM" providerId="AD" clId="Web-{0B4D66AA-D1A3-4E56-AC8B-275B32C96C4B}" dt="2017-12-19T16:00:52.114" v="2"/>
        <pc:sldMkLst>
          <pc:docMk/>
          <pc:sldMk cId="3809967306" sldId="318"/>
        </pc:sldMkLst>
      </pc:sldChg>
    </pc:docChg>
  </pc:docChgLst>
  <pc:docChgLst>
    <pc:chgData name="Jeremiah L. Gracia" userId="100300008617E014@LIVE.COM" providerId="AD" clId="Web-{CA231B7E-CFC4-4F6A-A3B6-20763AF6ABBC}"/>
    <pc:docChg chg="addSld delSld modSld sldOrd">
      <pc:chgData name="Jeremiah L. Gracia" userId="100300008617E014@LIVE.COM" providerId="AD" clId="Web-{CA231B7E-CFC4-4F6A-A3B6-20763AF6ABBC}" dt="2017-12-12T21:37:33.388" v="146"/>
      <pc:docMkLst>
        <pc:docMk/>
      </pc:docMkLst>
      <pc:sldChg chg="modSp">
        <pc:chgData name="Jeremiah L. Gracia" userId="100300008617E014@LIVE.COM" providerId="AD" clId="Web-{CA231B7E-CFC4-4F6A-A3B6-20763AF6ABBC}" dt="2017-12-12T21:37:02.294" v="144"/>
        <pc:sldMkLst>
          <pc:docMk/>
          <pc:sldMk cId="1198389171" sldId="264"/>
        </pc:sldMkLst>
        <pc:spChg chg="mod">
          <ac:chgData name="Jeremiah L. Gracia" userId="100300008617E014@LIVE.COM" providerId="AD" clId="Web-{CA231B7E-CFC4-4F6A-A3B6-20763AF6ABBC}" dt="2017-12-12T21:37:02.294" v="144"/>
          <ac:spMkLst>
            <pc:docMk/>
            <pc:sldMk cId="1198389171" sldId="264"/>
            <ac:spMk id="3" creationId="{00000000-0000-0000-0000-000000000000}"/>
          </ac:spMkLst>
        </pc:spChg>
        <pc:spChg chg="mod">
          <ac:chgData name="Jeremiah L. Gracia" userId="100300008617E014@LIVE.COM" providerId="AD" clId="Web-{CA231B7E-CFC4-4F6A-A3B6-20763AF6ABBC}" dt="2017-12-12T21:36:49.935" v="125"/>
          <ac:spMkLst>
            <pc:docMk/>
            <pc:sldMk cId="1198389171" sldId="264"/>
            <ac:spMk id="5" creationId="{00000000-0000-0000-0000-000000000000}"/>
          </ac:spMkLst>
        </pc:spChg>
      </pc:sldChg>
      <pc:sldChg chg="del">
        <pc:chgData name="Jeremiah L. Gracia" userId="100300008617E014@LIVE.COM" providerId="AD" clId="Web-{CA231B7E-CFC4-4F6A-A3B6-20763AF6ABBC}" dt="2017-12-12T21:30:18.178" v="29"/>
        <pc:sldMkLst>
          <pc:docMk/>
          <pc:sldMk cId="4122202065" sldId="266"/>
        </pc:sldMkLst>
      </pc:sldChg>
      <pc:sldChg chg="ord">
        <pc:chgData name="Jeremiah L. Gracia" userId="100300008617E014@LIVE.COM" providerId="AD" clId="Web-{CA231B7E-CFC4-4F6A-A3B6-20763AF6ABBC}" dt="2017-12-12T21:35:56.935" v="108"/>
        <pc:sldMkLst>
          <pc:docMk/>
          <pc:sldMk cId="2775470291" sldId="270"/>
        </pc:sldMkLst>
      </pc:sldChg>
      <pc:sldChg chg="del">
        <pc:chgData name="Jeremiah L. Gracia" userId="100300008617E014@LIVE.COM" providerId="AD" clId="Web-{CA231B7E-CFC4-4F6A-A3B6-20763AF6ABBC}" dt="2017-12-12T21:30:16.616" v="28"/>
        <pc:sldMkLst>
          <pc:docMk/>
          <pc:sldMk cId="2843753192" sldId="272"/>
        </pc:sldMkLst>
      </pc:sldChg>
      <pc:sldChg chg="modSp">
        <pc:chgData name="Jeremiah L. Gracia" userId="100300008617E014@LIVE.COM" providerId="AD" clId="Web-{CA231B7E-CFC4-4F6A-A3B6-20763AF6ABBC}" dt="2017-12-12T21:35:13.888" v="105"/>
        <pc:sldMkLst>
          <pc:docMk/>
          <pc:sldMk cId="4158784848" sldId="274"/>
        </pc:sldMkLst>
        <pc:spChg chg="mod">
          <ac:chgData name="Jeremiah L. Gracia" userId="100300008617E014@LIVE.COM" providerId="AD" clId="Web-{CA231B7E-CFC4-4F6A-A3B6-20763AF6ABBC}" dt="2017-12-12T21:35:13.888" v="105"/>
          <ac:spMkLst>
            <pc:docMk/>
            <pc:sldMk cId="4158784848" sldId="274"/>
            <ac:spMk id="3" creationId="{00000000-0000-0000-0000-000000000000}"/>
          </ac:spMkLst>
        </pc:spChg>
        <pc:spChg chg="mod">
          <ac:chgData name="Jeremiah L. Gracia" userId="100300008617E014@LIVE.COM" providerId="AD" clId="Web-{CA231B7E-CFC4-4F6A-A3B6-20763AF6ABBC}" dt="2017-12-12T21:33:15.261" v="63"/>
          <ac:spMkLst>
            <pc:docMk/>
            <pc:sldMk cId="4158784848" sldId="274"/>
            <ac:spMk id="4" creationId="{00000000-0000-0000-0000-000000000000}"/>
          </ac:spMkLst>
        </pc:spChg>
        <pc:picChg chg="mod">
          <ac:chgData name="Jeremiah L. Gracia" userId="100300008617E014@LIVE.COM" providerId="AD" clId="Web-{CA231B7E-CFC4-4F6A-A3B6-20763AF6ABBC}" dt="2017-12-12T21:33:15.293" v="65"/>
          <ac:picMkLst>
            <pc:docMk/>
            <pc:sldMk cId="4158784848" sldId="274"/>
            <ac:picMk id="2" creationId="{00000000-0000-0000-0000-000000000000}"/>
          </ac:picMkLst>
        </pc:picChg>
      </pc:sldChg>
      <pc:sldChg chg="del">
        <pc:chgData name="Jeremiah L. Gracia" userId="100300008617E014@LIVE.COM" providerId="AD" clId="Web-{CA231B7E-CFC4-4F6A-A3B6-20763AF6ABBC}" dt="2017-12-12T21:32:56.324" v="56"/>
        <pc:sldMkLst>
          <pc:docMk/>
          <pc:sldMk cId="4227694430" sldId="275"/>
        </pc:sldMkLst>
      </pc:sldChg>
      <pc:sldChg chg="del">
        <pc:chgData name="Jeremiah L. Gracia" userId="100300008617E014@LIVE.COM" providerId="AD" clId="Web-{CA231B7E-CFC4-4F6A-A3B6-20763AF6ABBC}" dt="2017-12-12T21:32:43.792" v="54"/>
        <pc:sldMkLst>
          <pc:docMk/>
          <pc:sldMk cId="191759884" sldId="276"/>
        </pc:sldMkLst>
      </pc:sldChg>
      <pc:sldChg chg="del">
        <pc:chgData name="Jeremiah L. Gracia" userId="100300008617E014@LIVE.COM" providerId="AD" clId="Web-{CA231B7E-CFC4-4F6A-A3B6-20763AF6ABBC}" dt="2017-12-12T21:32:46.136" v="55"/>
        <pc:sldMkLst>
          <pc:docMk/>
          <pc:sldMk cId="1364370988" sldId="278"/>
        </pc:sldMkLst>
      </pc:sldChg>
      <pc:sldChg chg="del">
        <pc:chgData name="Jeremiah L. Gracia" userId="100300008617E014@LIVE.COM" providerId="AD" clId="Web-{CA231B7E-CFC4-4F6A-A3B6-20763AF6ABBC}" dt="2017-12-12T21:31:27.838" v="37"/>
        <pc:sldMkLst>
          <pc:docMk/>
          <pc:sldMk cId="171398600" sldId="279"/>
        </pc:sldMkLst>
      </pc:sldChg>
      <pc:sldChg chg="del">
        <pc:chgData name="Jeremiah L. Gracia" userId="100300008617E014@LIVE.COM" providerId="AD" clId="Web-{CA231B7E-CFC4-4F6A-A3B6-20763AF6ABBC}" dt="2017-12-12T21:31:30.822" v="38"/>
        <pc:sldMkLst>
          <pc:docMk/>
          <pc:sldMk cId="2140901402" sldId="280"/>
        </pc:sldMkLst>
      </pc:sldChg>
      <pc:sldChg chg="del">
        <pc:chgData name="Jeremiah L. Gracia" userId="100300008617E014@LIVE.COM" providerId="AD" clId="Web-{CA231B7E-CFC4-4F6A-A3B6-20763AF6ABBC}" dt="2017-12-12T21:31:34.354" v="39"/>
        <pc:sldMkLst>
          <pc:docMk/>
          <pc:sldMk cId="318293866" sldId="281"/>
        </pc:sldMkLst>
      </pc:sldChg>
      <pc:sldChg chg="del">
        <pc:chgData name="Jeremiah L. Gracia" userId="100300008617E014@LIVE.COM" providerId="AD" clId="Web-{CA231B7E-CFC4-4F6A-A3B6-20763AF6ABBC}" dt="2017-12-12T21:31:48.151" v="40"/>
        <pc:sldMkLst>
          <pc:docMk/>
          <pc:sldMk cId="1408449165" sldId="282"/>
        </pc:sldMkLst>
      </pc:sldChg>
      <pc:sldChg chg="del">
        <pc:chgData name="Jeremiah L. Gracia" userId="100300008617E014@LIVE.COM" providerId="AD" clId="Web-{CA231B7E-CFC4-4F6A-A3B6-20763AF6ABBC}" dt="2017-12-12T21:33:25.011" v="66"/>
        <pc:sldMkLst>
          <pc:docMk/>
          <pc:sldMk cId="2304368393" sldId="283"/>
        </pc:sldMkLst>
      </pc:sldChg>
      <pc:sldChg chg="del">
        <pc:chgData name="Jeremiah L. Gracia" userId="100300008617E014@LIVE.COM" providerId="AD" clId="Web-{CA231B7E-CFC4-4F6A-A3B6-20763AF6ABBC}" dt="2017-12-12T21:31:51.760" v="41"/>
        <pc:sldMkLst>
          <pc:docMk/>
          <pc:sldMk cId="1962477207" sldId="284"/>
        </pc:sldMkLst>
      </pc:sldChg>
      <pc:sldChg chg="del">
        <pc:chgData name="Jeremiah L. Gracia" userId="100300008617E014@LIVE.COM" providerId="AD" clId="Web-{CA231B7E-CFC4-4F6A-A3B6-20763AF6ABBC}" dt="2017-12-12T21:31:57.026" v="42"/>
        <pc:sldMkLst>
          <pc:docMk/>
          <pc:sldMk cId="757394766" sldId="285"/>
        </pc:sldMkLst>
      </pc:sldChg>
      <pc:sldChg chg="del">
        <pc:chgData name="Jeremiah L. Gracia" userId="100300008617E014@LIVE.COM" providerId="AD" clId="Web-{CA231B7E-CFC4-4F6A-A3B6-20763AF6ABBC}" dt="2017-12-12T21:31:57.963" v="43"/>
        <pc:sldMkLst>
          <pc:docMk/>
          <pc:sldMk cId="4088733756" sldId="286"/>
        </pc:sldMkLst>
      </pc:sldChg>
      <pc:sldChg chg="del">
        <pc:chgData name="Jeremiah L. Gracia" userId="100300008617E014@LIVE.COM" providerId="AD" clId="Web-{CA231B7E-CFC4-4F6A-A3B6-20763AF6ABBC}" dt="2017-12-12T21:32:01.760" v="44"/>
        <pc:sldMkLst>
          <pc:docMk/>
          <pc:sldMk cId="139871507" sldId="287"/>
        </pc:sldMkLst>
      </pc:sldChg>
      <pc:sldChg chg="del">
        <pc:chgData name="Jeremiah L. Gracia" userId="100300008617E014@LIVE.COM" providerId="AD" clId="Web-{CA231B7E-CFC4-4F6A-A3B6-20763AF6ABBC}" dt="2017-12-12T21:32:03.901" v="45"/>
        <pc:sldMkLst>
          <pc:docMk/>
          <pc:sldMk cId="1444713422" sldId="288"/>
        </pc:sldMkLst>
      </pc:sldChg>
      <pc:sldChg chg="del">
        <pc:chgData name="Jeremiah L. Gracia" userId="100300008617E014@LIVE.COM" providerId="AD" clId="Web-{CA231B7E-CFC4-4F6A-A3B6-20763AF6ABBC}" dt="2017-12-12T21:32:05.870" v="46"/>
        <pc:sldMkLst>
          <pc:docMk/>
          <pc:sldMk cId="1320193762" sldId="289"/>
        </pc:sldMkLst>
      </pc:sldChg>
      <pc:sldChg chg="del">
        <pc:chgData name="Jeremiah L. Gracia" userId="100300008617E014@LIVE.COM" providerId="AD" clId="Web-{CA231B7E-CFC4-4F6A-A3B6-20763AF6ABBC}" dt="2017-12-12T21:32:13.120" v="47"/>
        <pc:sldMkLst>
          <pc:docMk/>
          <pc:sldMk cId="372390132" sldId="290"/>
        </pc:sldMkLst>
      </pc:sldChg>
      <pc:sldChg chg="del">
        <pc:chgData name="Jeremiah L. Gracia" userId="100300008617E014@LIVE.COM" providerId="AD" clId="Web-{CA231B7E-CFC4-4F6A-A3B6-20763AF6ABBC}" dt="2017-12-12T21:32:15.932" v="48"/>
        <pc:sldMkLst>
          <pc:docMk/>
          <pc:sldMk cId="1657957562" sldId="291"/>
        </pc:sldMkLst>
      </pc:sldChg>
      <pc:sldChg chg="del">
        <pc:chgData name="Jeremiah L. Gracia" userId="100300008617E014@LIVE.COM" providerId="AD" clId="Web-{CA231B7E-CFC4-4F6A-A3B6-20763AF6ABBC}" dt="2017-12-12T21:32:17.511" v="49"/>
        <pc:sldMkLst>
          <pc:docMk/>
          <pc:sldMk cId="3638585563" sldId="292"/>
        </pc:sldMkLst>
      </pc:sldChg>
      <pc:sldChg chg="del">
        <pc:chgData name="Jeremiah L. Gracia" userId="100300008617E014@LIVE.COM" providerId="AD" clId="Web-{CA231B7E-CFC4-4F6A-A3B6-20763AF6ABBC}" dt="2017-12-12T21:32:19.026" v="50"/>
        <pc:sldMkLst>
          <pc:docMk/>
          <pc:sldMk cId="54054042" sldId="293"/>
        </pc:sldMkLst>
      </pc:sldChg>
      <pc:sldChg chg="del">
        <pc:chgData name="Jeremiah L. Gracia" userId="100300008617E014@LIVE.COM" providerId="AD" clId="Web-{CA231B7E-CFC4-4F6A-A3B6-20763AF6ABBC}" dt="2017-12-12T21:32:25.042" v="51"/>
        <pc:sldMkLst>
          <pc:docMk/>
          <pc:sldMk cId="3567718793" sldId="294"/>
        </pc:sldMkLst>
      </pc:sldChg>
      <pc:sldChg chg="del">
        <pc:chgData name="Jeremiah L. Gracia" userId="100300008617E014@LIVE.COM" providerId="AD" clId="Web-{CA231B7E-CFC4-4F6A-A3B6-20763AF6ABBC}" dt="2017-12-12T21:32:32.683" v="52"/>
        <pc:sldMkLst>
          <pc:docMk/>
          <pc:sldMk cId="141435405" sldId="295"/>
        </pc:sldMkLst>
      </pc:sldChg>
      <pc:sldChg chg="del">
        <pc:chgData name="Jeremiah L. Gracia" userId="100300008617E014@LIVE.COM" providerId="AD" clId="Web-{CA231B7E-CFC4-4F6A-A3B6-20763AF6ABBC}" dt="2017-12-12T21:32:33.776" v="53"/>
        <pc:sldMkLst>
          <pc:docMk/>
          <pc:sldMk cId="459951688" sldId="296"/>
        </pc:sldMkLst>
      </pc:sldChg>
      <pc:sldChg chg="del">
        <pc:chgData name="Jeremiah L. Gracia" userId="100300008617E014@LIVE.COM" providerId="AD" clId="Web-{CA231B7E-CFC4-4F6A-A3B6-20763AF6ABBC}" dt="2017-12-12T21:30:50.228" v="31"/>
        <pc:sldMkLst>
          <pc:docMk/>
          <pc:sldMk cId="1290240936" sldId="297"/>
        </pc:sldMkLst>
      </pc:sldChg>
      <pc:sldChg chg="del">
        <pc:chgData name="Jeremiah L. Gracia" userId="100300008617E014@LIVE.COM" providerId="AD" clId="Web-{CA231B7E-CFC4-4F6A-A3B6-20763AF6ABBC}" dt="2017-12-12T21:30:51.618" v="32"/>
        <pc:sldMkLst>
          <pc:docMk/>
          <pc:sldMk cId="829626820" sldId="298"/>
        </pc:sldMkLst>
      </pc:sldChg>
      <pc:sldChg chg="add del">
        <pc:chgData name="Jeremiah L. Gracia" userId="100300008617E014@LIVE.COM" providerId="AD" clId="Web-{CA231B7E-CFC4-4F6A-A3B6-20763AF6ABBC}" dt="2017-12-12T21:33:31.480" v="68"/>
        <pc:sldMkLst>
          <pc:docMk/>
          <pc:sldMk cId="18067608" sldId="299"/>
        </pc:sldMkLst>
      </pc:sldChg>
      <pc:sldChg chg="del">
        <pc:chgData name="Jeremiah L. Gracia" userId="100300008617E014@LIVE.COM" providerId="AD" clId="Web-{CA231B7E-CFC4-4F6A-A3B6-20763AF6ABBC}" dt="2017-12-12T21:33:30.168" v="67"/>
        <pc:sldMkLst>
          <pc:docMk/>
          <pc:sldMk cId="2455265988" sldId="300"/>
        </pc:sldMkLst>
      </pc:sldChg>
      <pc:sldChg chg="del">
        <pc:chgData name="Jeremiah L. Gracia" userId="100300008617E014@LIVE.COM" providerId="AD" clId="Web-{CA231B7E-CFC4-4F6A-A3B6-20763AF6ABBC}" dt="2017-12-12T21:31:22.932" v="35"/>
        <pc:sldMkLst>
          <pc:docMk/>
          <pc:sldMk cId="2437522891" sldId="301"/>
        </pc:sldMkLst>
      </pc:sldChg>
      <pc:sldChg chg="del">
        <pc:chgData name="Jeremiah L. Gracia" userId="100300008617E014@LIVE.COM" providerId="AD" clId="Web-{CA231B7E-CFC4-4F6A-A3B6-20763AF6ABBC}" dt="2017-12-12T21:31:24.026" v="36"/>
        <pc:sldMkLst>
          <pc:docMk/>
          <pc:sldMk cId="469452647" sldId="302"/>
        </pc:sldMkLst>
      </pc:sldChg>
      <pc:sldChg chg="del">
        <pc:chgData name="Jeremiah L. Gracia" userId="100300008617E014@LIVE.COM" providerId="AD" clId="Web-{CA231B7E-CFC4-4F6A-A3B6-20763AF6ABBC}" dt="2017-12-12T21:30:49.024" v="30"/>
        <pc:sldMkLst>
          <pc:docMk/>
          <pc:sldMk cId="3758782080" sldId="304"/>
        </pc:sldMkLst>
      </pc:sldChg>
      <pc:sldChg chg="del">
        <pc:chgData name="Jeremiah L. Gracia" userId="100300008617E014@LIVE.COM" providerId="AD" clId="Web-{CA231B7E-CFC4-4F6A-A3B6-20763AF6ABBC}" dt="2017-12-12T21:37:33.388" v="146"/>
        <pc:sldMkLst>
          <pc:docMk/>
          <pc:sldMk cId="1149615611" sldId="306"/>
        </pc:sldMkLst>
      </pc:sldChg>
      <pc:sldChg chg="modSp">
        <pc:chgData name="Jeremiah L. Gracia" userId="100300008617E014@LIVE.COM" providerId="AD" clId="Web-{CA231B7E-CFC4-4F6A-A3B6-20763AF6ABBC}" dt="2017-12-12T21:30:07.318" v="26"/>
        <pc:sldMkLst>
          <pc:docMk/>
          <pc:sldMk cId="2289802587" sldId="308"/>
        </pc:sldMkLst>
        <pc:spChg chg="mod">
          <ac:chgData name="Jeremiah L. Gracia" userId="100300008617E014@LIVE.COM" providerId="AD" clId="Web-{CA231B7E-CFC4-4F6A-A3B6-20763AF6ABBC}" dt="2017-12-12T21:30:07.318" v="26"/>
          <ac:spMkLst>
            <pc:docMk/>
            <pc:sldMk cId="2289802587" sldId="308"/>
            <ac:spMk id="11" creationId="{00000000-0000-0000-0000-000000000000}"/>
          </ac:spMkLst>
        </pc:spChg>
      </pc:sldChg>
    </pc:docChg>
  </pc:docChgLst>
  <pc:docChgLst>
    <pc:chgData name="Jeremiah L. Gracia" userId="100300008617E014@LIVE.COM" providerId="AD" clId="Web-{6F1CBA05-8BFC-4937-87C9-81CB97B3C854}"/>
    <pc:docChg chg="addSld delSld modSld">
      <pc:chgData name="Jeremiah L. Gracia" userId="100300008617E014@LIVE.COM" providerId="AD" clId="Web-{6F1CBA05-8BFC-4937-87C9-81CB97B3C854}" dt="2017-12-12T21:42:12.643" v="6"/>
      <pc:docMkLst>
        <pc:docMk/>
      </pc:docMkLst>
      <pc:sldChg chg="del">
        <pc:chgData name="Jeremiah L. Gracia" userId="100300008617E014@LIVE.COM" providerId="AD" clId="Web-{6F1CBA05-8BFC-4937-87C9-81CB97B3C854}" dt="2017-12-12T21:38:53.562" v="0"/>
        <pc:sldMkLst>
          <pc:docMk/>
          <pc:sldMk cId="86446705" sldId="268"/>
        </pc:sldMkLst>
      </pc:sldChg>
      <pc:sldChg chg="addSp delSp modSp">
        <pc:chgData name="Jeremiah L. Gracia" userId="100300008617E014@LIVE.COM" providerId="AD" clId="Web-{6F1CBA05-8BFC-4937-87C9-81CB97B3C854}" dt="2017-12-12T21:41:38.361" v="4"/>
        <pc:sldMkLst>
          <pc:docMk/>
          <pc:sldMk cId="1266809463" sldId="273"/>
        </pc:sldMkLst>
        <pc:spChg chg="add del mod">
          <ac:chgData name="Jeremiah L. Gracia" userId="100300008617E014@LIVE.COM" providerId="AD" clId="Web-{6F1CBA05-8BFC-4937-87C9-81CB97B3C854}" dt="2017-12-12T21:41:38.361" v="4"/>
          <ac:spMkLst>
            <pc:docMk/>
            <pc:sldMk cId="1266809463" sldId="273"/>
            <ac:spMk id="3" creationId="{562CFC2A-BDB5-4579-9A6E-198FDD8E3E8B}"/>
          </ac:spMkLst>
        </pc:spChg>
      </pc:sldChg>
      <pc:sldChg chg="add del">
        <pc:chgData name="Jeremiah L. Gracia" userId="100300008617E014@LIVE.COM" providerId="AD" clId="Web-{6F1CBA05-8BFC-4937-87C9-81CB97B3C854}" dt="2017-12-12T21:42:12.643" v="6"/>
        <pc:sldMkLst>
          <pc:docMk/>
          <pc:sldMk cId="4174189501" sldId="30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68B42-C571-42CD-9CB7-29F03217B83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E3B0D-33DD-4799-A367-9D1C431A7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10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0CD30-E6FD-4861-ABC7-BB25D7C62D24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9F3CA-7004-414A-84DA-B921B2705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9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40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625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39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A2A29-5B68-4053-9DF6-039428A4619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56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A2A29-5B68-4053-9DF6-039428A4619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46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A2A29-5B68-4053-9DF6-039428A4619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74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8A499-CAAE-416D-895A-73AA51F0C2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189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70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32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260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131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399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691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401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874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251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102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645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19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2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8A499-CAAE-416D-895A-73AA51F0C2F5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08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3CA-7004-414A-84DA-B921B270595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7" y="147716"/>
            <a:ext cx="801891" cy="7207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0374" y="6382119"/>
            <a:ext cx="12255593" cy="493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869276"/>
            <a:ext cx="12192000" cy="151103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rgbClr val="7F7F7F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80309"/>
            <a:ext cx="12225219" cy="490016"/>
          </a:xfrm>
        </p:spPr>
        <p:txBody>
          <a:bodyPr>
            <a:normAutofit/>
          </a:bodyPr>
          <a:lstStyle>
            <a:lvl1pPr marL="0" indent="0" algn="ctr">
              <a:buNone/>
              <a:defRPr sz="1867">
                <a:solidFill>
                  <a:srgbClr val="7F7F7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8093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327" y="147717"/>
            <a:ext cx="801891" cy="7207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0374" y="6382119"/>
            <a:ext cx="12255594" cy="493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" y="1869277"/>
            <a:ext cx="12192000" cy="1511033"/>
          </a:xfrm>
        </p:spPr>
        <p:txBody>
          <a:bodyPr anchor="b">
            <a:normAutofit/>
          </a:bodyPr>
          <a:lstStyle>
            <a:lvl1pPr algn="ctr">
              <a:defRPr sz="3199" baseline="0">
                <a:solidFill>
                  <a:srgbClr val="7F7F7F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80309"/>
            <a:ext cx="12225219" cy="490016"/>
          </a:xfrm>
        </p:spPr>
        <p:txBody>
          <a:bodyPr>
            <a:normAutofit/>
          </a:bodyPr>
          <a:lstStyle>
            <a:lvl1pPr marL="0" indent="0" algn="ctr">
              <a:buNone/>
              <a:defRPr sz="1866">
                <a:solidFill>
                  <a:srgbClr val="7F7F7F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635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919" y="1221588"/>
            <a:ext cx="10068911" cy="4785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204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9407" y="1221588"/>
            <a:ext cx="5503221" cy="4785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107767" y="1221319"/>
            <a:ext cx="4474633" cy="264648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7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0429" y="1294113"/>
            <a:ext cx="4546089" cy="4832051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42842" y="1294113"/>
            <a:ext cx="4846781" cy="4832051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17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0429" y="1294114"/>
            <a:ext cx="4546089" cy="4832051"/>
          </a:xfrm>
        </p:spPr>
        <p:txBody>
          <a:bodyPr/>
          <a:lstStyle>
            <a:lvl1pPr>
              <a:defRPr sz="2666"/>
            </a:lvl1pPr>
            <a:lvl2pPr>
              <a:defRPr sz="2399"/>
            </a:lvl2pPr>
            <a:lvl3pPr>
              <a:defRPr sz="2133"/>
            </a:lvl3pPr>
            <a:lvl4pPr>
              <a:defRPr sz="1866"/>
            </a:lvl4pPr>
            <a:lvl5pPr>
              <a:defRPr sz="1866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42842" y="1294114"/>
            <a:ext cx="4846781" cy="4832051"/>
          </a:xfrm>
        </p:spPr>
        <p:txBody>
          <a:bodyPr/>
          <a:lstStyle>
            <a:lvl1pPr>
              <a:defRPr sz="2666"/>
            </a:lvl1pPr>
            <a:lvl2pPr>
              <a:defRPr sz="2399"/>
            </a:lvl2pPr>
            <a:lvl3pPr>
              <a:defRPr sz="2133"/>
            </a:lvl3pPr>
            <a:lvl4pPr>
              <a:defRPr sz="1866"/>
            </a:lvl4pPr>
            <a:lvl5pPr>
              <a:defRPr sz="1866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145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977464"/>
            <a:ext cx="12192000" cy="54128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61323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74" y="6382119"/>
            <a:ext cx="12255594" cy="493628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-29633" y="2"/>
            <a:ext cx="12255500" cy="63817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25478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ert 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Full Page Image</a:t>
            </a:r>
          </a:p>
        </p:txBody>
      </p:sp>
    </p:spTree>
    <p:extLst>
      <p:ext uri="{BB962C8B-B14F-4D97-AF65-F5344CB8AC3E}">
        <p14:creationId xmlns:p14="http://schemas.microsoft.com/office/powerpoint/2010/main" val="399367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323" y="-53154"/>
            <a:ext cx="12304025" cy="6921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568854"/>
            <a:ext cx="10363200" cy="147002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385355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322" y="-53155"/>
            <a:ext cx="12304023" cy="6921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568854"/>
            <a:ext cx="10363200" cy="147002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02974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322" y="-53154"/>
            <a:ext cx="12304023" cy="6921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568854"/>
            <a:ext cx="10363200" cy="147002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390825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323" y="-53155"/>
            <a:ext cx="12304025" cy="6921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568854"/>
            <a:ext cx="10363200" cy="147002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23226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ition-slide-bridge-stree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33318"/>
            <a:ext cx="12240351" cy="6891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568854"/>
            <a:ext cx="10363200" cy="147002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234073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P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507" y="1007166"/>
            <a:ext cx="10539895" cy="675861"/>
          </a:xfrm>
        </p:spPr>
        <p:txBody>
          <a:bodyPr>
            <a:normAutofit/>
          </a:bodyPr>
          <a:lstStyle>
            <a:lvl1pPr algn="l">
              <a:defRPr sz="28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507" y="1900771"/>
            <a:ext cx="10539893" cy="3400100"/>
          </a:xfrm>
        </p:spPr>
        <p:txBody>
          <a:bodyPr/>
          <a:lstStyle>
            <a:lvl1pPr>
              <a:buNone/>
              <a:defRPr sz="1800">
                <a:solidFill>
                  <a:srgbClr val="0BA553"/>
                </a:solidFill>
                <a:latin typeface="Tahoma" pitchFamily="34" charset="0"/>
                <a:cs typeface="Tahoma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defRPr>
            </a:lvl2pPr>
            <a:lvl3pPr>
              <a:defRPr sz="1600" baseline="0">
                <a:latin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9" name="Picture 8" descr="dublincurve_primary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2852"/>
          <a:stretch/>
        </p:blipFill>
        <p:spPr>
          <a:xfrm>
            <a:off x="1" y="4833410"/>
            <a:ext cx="12203288" cy="20245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1237" y="6082458"/>
            <a:ext cx="878896" cy="1021717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042509" y="461433"/>
            <a:ext cx="10539892" cy="374651"/>
          </a:xfrm>
        </p:spPr>
        <p:txBody>
          <a:bodyPr>
            <a:normAutofit/>
          </a:bodyPr>
          <a:lstStyle>
            <a:lvl1pPr>
              <a:buNone/>
              <a:defRPr sz="12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/>
              <a:t>PowerPoint Name / Section Name</a:t>
            </a:r>
          </a:p>
        </p:txBody>
      </p:sp>
    </p:spTree>
    <p:extLst>
      <p:ext uri="{BB962C8B-B14F-4D97-AF65-F5344CB8AC3E}">
        <p14:creationId xmlns:p14="http://schemas.microsoft.com/office/powerpoint/2010/main" val="39805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68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BA553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1338472"/>
            <a:ext cx="10363200" cy="4430505"/>
          </a:xfrm>
        </p:spPr>
        <p:txBody>
          <a:bodyPr anchor="ctr">
            <a:normAutofit/>
          </a:bodyPr>
          <a:lstStyle>
            <a:lvl1pPr algn="l">
              <a:defRPr sz="3600" b="0" cap="none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471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2" y="-53154"/>
            <a:ext cx="12304025" cy="6921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203540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2" y="-53155"/>
            <a:ext cx="12304022" cy="6921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344289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2" y="-53154"/>
            <a:ext cx="12304022" cy="6921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95068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2" y="-53155"/>
            <a:ext cx="12304025" cy="6921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29488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ition-slide-bridge-stree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3318"/>
            <a:ext cx="12240351" cy="6891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76194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56102" y="6420103"/>
            <a:ext cx="834713" cy="366183"/>
          </a:xfrm>
          <a:prstGeom prst="rect">
            <a:avLst/>
          </a:prstGeom>
        </p:spPr>
        <p:txBody>
          <a:bodyPr/>
          <a:lstStyle/>
          <a:p>
            <a:pPr defTabSz="457200"/>
            <a:fld id="{A88B48FB-E956-2048-9E74-C69E7CAA26CC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0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327" y="147717"/>
            <a:ext cx="801891" cy="7207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0374" y="6382119"/>
            <a:ext cx="12255594" cy="493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" y="1869277"/>
            <a:ext cx="12192000" cy="1511033"/>
          </a:xfrm>
        </p:spPr>
        <p:txBody>
          <a:bodyPr anchor="b">
            <a:normAutofit/>
          </a:bodyPr>
          <a:lstStyle>
            <a:lvl1pPr algn="ctr">
              <a:defRPr sz="3199" baseline="0">
                <a:solidFill>
                  <a:srgbClr val="7F7F7F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80309"/>
            <a:ext cx="12225219" cy="490016"/>
          </a:xfrm>
        </p:spPr>
        <p:txBody>
          <a:bodyPr>
            <a:normAutofit/>
          </a:bodyPr>
          <a:lstStyle>
            <a:lvl1pPr marL="0" indent="0" algn="ctr">
              <a:buNone/>
              <a:defRPr sz="1866">
                <a:solidFill>
                  <a:srgbClr val="7F7F7F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874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919" y="1221588"/>
            <a:ext cx="10068911" cy="4785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287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9407" y="1221588"/>
            <a:ext cx="5503221" cy="4785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107767" y="1221319"/>
            <a:ext cx="4474633" cy="264648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0429" y="1294114"/>
            <a:ext cx="4546089" cy="4832051"/>
          </a:xfrm>
        </p:spPr>
        <p:txBody>
          <a:bodyPr/>
          <a:lstStyle>
            <a:lvl1pPr>
              <a:defRPr sz="2666"/>
            </a:lvl1pPr>
            <a:lvl2pPr>
              <a:defRPr sz="2399"/>
            </a:lvl2pPr>
            <a:lvl3pPr>
              <a:defRPr sz="2133"/>
            </a:lvl3pPr>
            <a:lvl4pPr>
              <a:defRPr sz="1866"/>
            </a:lvl4pPr>
            <a:lvl5pPr>
              <a:defRPr sz="1866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42842" y="1294114"/>
            <a:ext cx="4846781" cy="4832051"/>
          </a:xfrm>
        </p:spPr>
        <p:txBody>
          <a:bodyPr/>
          <a:lstStyle>
            <a:lvl1pPr>
              <a:defRPr sz="2666"/>
            </a:lvl1pPr>
            <a:lvl2pPr>
              <a:defRPr sz="2399"/>
            </a:lvl2pPr>
            <a:lvl3pPr>
              <a:defRPr sz="2133"/>
            </a:lvl3pPr>
            <a:lvl4pPr>
              <a:defRPr sz="1866"/>
            </a:lvl4pPr>
            <a:lvl5pPr>
              <a:defRPr sz="1866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302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977464"/>
            <a:ext cx="12192000" cy="54128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0203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e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74" y="6382119"/>
            <a:ext cx="12255594" cy="493628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-29633" y="2"/>
            <a:ext cx="12255500" cy="63817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970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ert 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Full Page Image</a:t>
            </a:r>
          </a:p>
        </p:txBody>
      </p:sp>
    </p:spTree>
    <p:extLst>
      <p:ext uri="{BB962C8B-B14F-4D97-AF65-F5344CB8AC3E}">
        <p14:creationId xmlns:p14="http://schemas.microsoft.com/office/powerpoint/2010/main" val="321150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2" y="-53154"/>
            <a:ext cx="12304025" cy="6921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0469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2" y="-53155"/>
            <a:ext cx="12304022" cy="6921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58470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2" y="-53154"/>
            <a:ext cx="12304022" cy="6921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87137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2" y="-53155"/>
            <a:ext cx="12304025" cy="6921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31995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ition-slide-bridge-stree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3318"/>
            <a:ext cx="12240351" cy="6891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2568855"/>
            <a:ext cx="10363200" cy="1470025"/>
          </a:xfrm>
        </p:spPr>
        <p:txBody>
          <a:bodyPr/>
          <a:lstStyle>
            <a:lvl1pPr algn="ctr">
              <a:defRPr sz="31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50003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56102" y="6420103"/>
            <a:ext cx="834713" cy="366183"/>
          </a:xfrm>
          <a:prstGeom prst="rect">
            <a:avLst/>
          </a:prstGeom>
        </p:spPr>
        <p:txBody>
          <a:bodyPr/>
          <a:lstStyle/>
          <a:p>
            <a:pPr defTabSz="457200"/>
            <a:fld id="{A88B48FB-E956-2048-9E74-C69E7CAA26CC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8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P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505" y="1007167"/>
            <a:ext cx="10539895" cy="675861"/>
          </a:xfrm>
        </p:spPr>
        <p:txBody>
          <a:bodyPr>
            <a:normAutofit/>
          </a:bodyPr>
          <a:lstStyle>
            <a:lvl1pPr algn="l">
              <a:defRPr sz="28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507" y="1900770"/>
            <a:ext cx="10539894" cy="3400100"/>
          </a:xfrm>
        </p:spPr>
        <p:txBody>
          <a:bodyPr/>
          <a:lstStyle>
            <a:lvl1pPr>
              <a:buNone/>
              <a:defRPr sz="1800">
                <a:solidFill>
                  <a:srgbClr val="0BA553"/>
                </a:solidFill>
                <a:latin typeface="Tahoma" pitchFamily="34" charset="0"/>
                <a:cs typeface="Tahoma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defRPr>
            </a:lvl2pPr>
            <a:lvl3pPr>
              <a:defRPr sz="1600" baseline="0">
                <a:latin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9" name="Picture 8" descr="dublincurve_primary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2852"/>
          <a:stretch/>
        </p:blipFill>
        <p:spPr>
          <a:xfrm>
            <a:off x="1" y="4833411"/>
            <a:ext cx="12203288" cy="20245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13759" y="5836285"/>
            <a:ext cx="878896" cy="1021717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042508" y="461433"/>
            <a:ext cx="10539892" cy="374650"/>
          </a:xfrm>
        </p:spPr>
        <p:txBody>
          <a:bodyPr>
            <a:normAutofit/>
          </a:bodyPr>
          <a:lstStyle>
            <a:lvl1pPr>
              <a:buNone/>
              <a:defRPr sz="12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/>
              <a:t>PowerPoint Name / Section Name</a:t>
            </a:r>
          </a:p>
        </p:txBody>
      </p:sp>
    </p:spTree>
    <p:extLst>
      <p:ext uri="{BB962C8B-B14F-4D97-AF65-F5344CB8AC3E}">
        <p14:creationId xmlns:p14="http://schemas.microsoft.com/office/powerpoint/2010/main" val="379423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-4163" y="-1"/>
            <a:ext cx="12229382" cy="9868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-30374" y="6382119"/>
            <a:ext cx="12255594" cy="49362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9459" y="223675"/>
            <a:ext cx="10032942" cy="543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492" y="122158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052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661" r:id="rId2"/>
    <p:sldLayoutId id="2147483662" r:id="rId3"/>
    <p:sldLayoutId id="2147483663" r:id="rId4"/>
    <p:sldLayoutId id="2147483760" r:id="rId5"/>
    <p:sldLayoutId id="2147483664" r:id="rId6"/>
    <p:sldLayoutId id="2147483665" r:id="rId7"/>
    <p:sldLayoutId id="2147483666" r:id="rId8"/>
    <p:sldLayoutId id="2147483667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1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895" rtl="0" eaLnBrk="1" latinLnBrk="0" hangingPunct="1">
        <a:spcBef>
          <a:spcPct val="0"/>
        </a:spcBef>
        <a:buNone/>
        <a:defRPr sz="2666" b="1" kern="1200">
          <a:solidFill>
            <a:srgbClr val="595959"/>
          </a:solidFill>
          <a:latin typeface="Tahoma"/>
          <a:ea typeface="+mj-ea"/>
          <a:cs typeface="Tahoma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Tx/>
        <a:buNone/>
        <a:defRPr sz="2666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1pPr>
      <a:lvl2pPr marL="768159" indent="-365669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2399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2pPr>
      <a:lvl3pPr marL="1140599" indent="-304724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2133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3pPr>
      <a:lvl4pPr marL="1523619" indent="-304724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1866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4pPr>
      <a:lvl5pPr marL="1950232" indent="-304724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5pPr>
      <a:lvl6pPr marL="2376846" indent="-304724" algn="l" defTabSz="1218895" rtl="0" eaLnBrk="1" latinLnBrk="0" hangingPunct="1">
        <a:spcBef>
          <a:spcPts val="512"/>
        </a:spcBef>
        <a:buClr>
          <a:schemeClr val="accent1"/>
        </a:buClr>
        <a:buFont typeface="Symbol" pitchFamily="18" charset="2"/>
        <a:buChar char="*"/>
        <a:defRPr sz="1866" kern="1200">
          <a:solidFill>
            <a:schemeClr val="tx2"/>
          </a:solidFill>
          <a:latin typeface="+mn-lt"/>
          <a:ea typeface="+mn-ea"/>
          <a:cs typeface="+mn-cs"/>
        </a:defRPr>
      </a:lvl6pPr>
      <a:lvl7pPr marL="2803459" indent="-304724" algn="l" defTabSz="1218895" rtl="0" eaLnBrk="1" latinLnBrk="0" hangingPunct="1">
        <a:spcBef>
          <a:spcPts val="512"/>
        </a:spcBef>
        <a:buClr>
          <a:schemeClr val="accent1"/>
        </a:buClr>
        <a:buFont typeface="Symbol" pitchFamily="18" charset="2"/>
        <a:buChar char="*"/>
        <a:defRPr sz="1866" kern="1200">
          <a:solidFill>
            <a:schemeClr val="tx2"/>
          </a:solidFill>
          <a:latin typeface="+mn-lt"/>
          <a:ea typeface="+mn-ea"/>
          <a:cs typeface="+mn-cs"/>
        </a:defRPr>
      </a:lvl7pPr>
      <a:lvl8pPr marL="3230072" indent="-304724" algn="l" defTabSz="1218895" rtl="0" eaLnBrk="1" latinLnBrk="0" hangingPunct="1">
        <a:spcBef>
          <a:spcPts val="512"/>
        </a:spcBef>
        <a:buClr>
          <a:schemeClr val="accent1"/>
        </a:buClr>
        <a:buFont typeface="Symbol" pitchFamily="18" charset="2"/>
        <a:buChar char="*"/>
        <a:defRPr sz="1866" kern="1200">
          <a:solidFill>
            <a:schemeClr val="tx2"/>
          </a:solidFill>
          <a:latin typeface="+mn-lt"/>
          <a:ea typeface="+mn-ea"/>
          <a:cs typeface="+mn-cs"/>
        </a:defRPr>
      </a:lvl8pPr>
      <a:lvl9pPr marL="3656686" indent="-304724" algn="l" defTabSz="1218895" rtl="0" eaLnBrk="1" latinLnBrk="0" hangingPunct="1">
        <a:spcBef>
          <a:spcPts val="512"/>
        </a:spcBef>
        <a:buClr>
          <a:schemeClr val="accent1"/>
        </a:buClr>
        <a:buFont typeface="Symbol" pitchFamily="18" charset="2"/>
        <a:buChar char="*"/>
        <a:defRPr sz="1866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48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95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3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0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238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686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3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1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4163" y="-1"/>
            <a:ext cx="12229382" cy="9868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30374" y="6382119"/>
            <a:ext cx="12255594" cy="49362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9459" y="223675"/>
            <a:ext cx="10032942" cy="543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492" y="122158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774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895" rtl="0" eaLnBrk="1" latinLnBrk="0" hangingPunct="1">
        <a:spcBef>
          <a:spcPct val="0"/>
        </a:spcBef>
        <a:buNone/>
        <a:defRPr sz="2666" b="1" kern="1200">
          <a:solidFill>
            <a:srgbClr val="595959"/>
          </a:solidFill>
          <a:latin typeface="Tahoma"/>
          <a:ea typeface="+mj-ea"/>
          <a:cs typeface="Tahoma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Tx/>
        <a:buNone/>
        <a:defRPr sz="2666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1pPr>
      <a:lvl2pPr marL="768159" indent="-365669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2399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2pPr>
      <a:lvl3pPr marL="1140599" indent="-304724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2133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3pPr>
      <a:lvl4pPr marL="1523619" indent="-304724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1866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4pPr>
      <a:lvl5pPr marL="1950232" indent="-304724" algn="l" defTabSz="1218895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5pPr>
      <a:lvl6pPr marL="2376846" indent="-304724" algn="l" defTabSz="1218895" rtl="0" eaLnBrk="1" latinLnBrk="0" hangingPunct="1">
        <a:spcBef>
          <a:spcPts val="512"/>
        </a:spcBef>
        <a:buClr>
          <a:schemeClr val="accent1"/>
        </a:buClr>
        <a:buFont typeface="Symbol" pitchFamily="18" charset="2"/>
        <a:buChar char="*"/>
        <a:defRPr sz="1866" kern="1200">
          <a:solidFill>
            <a:schemeClr val="tx2"/>
          </a:solidFill>
          <a:latin typeface="+mn-lt"/>
          <a:ea typeface="+mn-ea"/>
          <a:cs typeface="+mn-cs"/>
        </a:defRPr>
      </a:lvl6pPr>
      <a:lvl7pPr marL="2803459" indent="-304724" algn="l" defTabSz="1218895" rtl="0" eaLnBrk="1" latinLnBrk="0" hangingPunct="1">
        <a:spcBef>
          <a:spcPts val="512"/>
        </a:spcBef>
        <a:buClr>
          <a:schemeClr val="accent1"/>
        </a:buClr>
        <a:buFont typeface="Symbol" pitchFamily="18" charset="2"/>
        <a:buChar char="*"/>
        <a:defRPr sz="1866" kern="1200">
          <a:solidFill>
            <a:schemeClr val="tx2"/>
          </a:solidFill>
          <a:latin typeface="+mn-lt"/>
          <a:ea typeface="+mn-ea"/>
          <a:cs typeface="+mn-cs"/>
        </a:defRPr>
      </a:lvl7pPr>
      <a:lvl8pPr marL="3230072" indent="-304724" algn="l" defTabSz="1218895" rtl="0" eaLnBrk="1" latinLnBrk="0" hangingPunct="1">
        <a:spcBef>
          <a:spcPts val="512"/>
        </a:spcBef>
        <a:buClr>
          <a:schemeClr val="accent1"/>
        </a:buClr>
        <a:buFont typeface="Symbol" pitchFamily="18" charset="2"/>
        <a:buChar char="*"/>
        <a:defRPr sz="1866" kern="1200">
          <a:solidFill>
            <a:schemeClr val="tx2"/>
          </a:solidFill>
          <a:latin typeface="+mn-lt"/>
          <a:ea typeface="+mn-ea"/>
          <a:cs typeface="+mn-cs"/>
        </a:defRPr>
      </a:lvl8pPr>
      <a:lvl9pPr marL="3656686" indent="-304724" algn="l" defTabSz="1218895" rtl="0" eaLnBrk="1" latinLnBrk="0" hangingPunct="1">
        <a:spcBef>
          <a:spcPts val="512"/>
        </a:spcBef>
        <a:buClr>
          <a:schemeClr val="accent1"/>
        </a:buClr>
        <a:buFont typeface="Symbol" pitchFamily="18" charset="2"/>
        <a:buChar char="*"/>
        <a:defRPr sz="1866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48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95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3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0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238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686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3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1" algn="l" defTabSz="121889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1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18" Type="http://schemas.openxmlformats.org/officeDocument/2006/relationships/image" Target="../media/image66.jpeg"/><Relationship Id="rId26" Type="http://schemas.openxmlformats.org/officeDocument/2006/relationships/image" Target="../media/image73.png"/><Relationship Id="rId3" Type="http://schemas.openxmlformats.org/officeDocument/2006/relationships/image" Target="../media/image52.png"/><Relationship Id="rId21" Type="http://schemas.openxmlformats.org/officeDocument/2006/relationships/image" Target="../media/image69.jpeg"/><Relationship Id="rId7" Type="http://schemas.openxmlformats.org/officeDocument/2006/relationships/image" Target="../media/image55.jpe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24" Type="http://schemas.openxmlformats.org/officeDocument/2006/relationships/image" Target="../media/image71.png"/><Relationship Id="rId5" Type="http://schemas.openxmlformats.org/officeDocument/2006/relationships/image" Target="../media/image51.jpeg"/><Relationship Id="rId15" Type="http://schemas.openxmlformats.org/officeDocument/2006/relationships/image" Target="../media/image63.jpeg"/><Relationship Id="rId23" Type="http://schemas.openxmlformats.org/officeDocument/2006/relationships/image" Target="../media/image37.png"/><Relationship Id="rId10" Type="http://schemas.openxmlformats.org/officeDocument/2006/relationships/image" Target="../media/image58.jpeg"/><Relationship Id="rId19" Type="http://schemas.openxmlformats.org/officeDocument/2006/relationships/image" Target="../media/image67.jpeg"/><Relationship Id="rId4" Type="http://schemas.openxmlformats.org/officeDocument/2006/relationships/image" Target="../media/image53.jpeg"/><Relationship Id="rId9" Type="http://schemas.openxmlformats.org/officeDocument/2006/relationships/image" Target="../media/image57.jpe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rray@Dublin.oh.u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rray@dublin.oh.u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670871"/>
            <a:ext cx="12192000" cy="1511033"/>
          </a:xfrm>
        </p:spPr>
        <p:txBody>
          <a:bodyPr>
            <a:normAutofit fontScale="90000"/>
          </a:bodyPr>
          <a:lstStyle/>
          <a:p>
            <a:r>
              <a:rPr lang="en-US" sz="4266" dirty="0"/>
              <a:t/>
            </a:r>
            <a:br>
              <a:rPr lang="en-US" sz="4266" dirty="0"/>
            </a:br>
            <a:r>
              <a:rPr lang="en-US" sz="4266" dirty="0" smtClean="0"/>
              <a:t>Make I.T. Happen</a:t>
            </a:r>
            <a:br>
              <a:rPr lang="en-US" sz="4266" dirty="0" smtClean="0"/>
            </a:br>
            <a:r>
              <a:rPr lang="en-US" sz="3600" dirty="0" smtClean="0"/>
              <a:t>The City of Dublin’s Workforce Development Strategy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8" y="3334138"/>
            <a:ext cx="12222162" cy="993344"/>
          </a:xfrm>
        </p:spPr>
        <p:txBody>
          <a:bodyPr vert="horz" lIns="121888" tIns="60944" rIns="121888" bIns="60944" rtlCol="0" anchor="t">
            <a:normAutofit/>
          </a:bodyPr>
          <a:lstStyle/>
          <a:p>
            <a:r>
              <a:rPr lang="en-US" sz="2400" dirty="0" smtClean="0"/>
              <a:t>Rachel Ray</a:t>
            </a:r>
            <a:endParaRPr lang="en-US" dirty="0"/>
          </a:p>
          <a:p>
            <a:r>
              <a:rPr lang="en-US" sz="2400" dirty="0"/>
              <a:t>Economic Development</a:t>
            </a:r>
            <a:r>
              <a:rPr lang="en-US" sz="2400" dirty="0">
                <a:ea typeface="Tahoma"/>
              </a:rPr>
              <a:t> Administrator</a:t>
            </a:r>
            <a:endParaRPr lang="en-US" sz="1850" dirty="0">
              <a:ea typeface="Tahoma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8585" y="4488250"/>
            <a:ext cx="12222035" cy="565841"/>
          </a:xfrm>
          <a:prstGeom prst="rect">
            <a:avLst/>
          </a:prstGeom>
        </p:spPr>
        <p:txBody>
          <a:bodyPr vert="horz" lIns="121888" tIns="60944" rIns="121888" bIns="60944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None/>
              <a:defRPr sz="140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BD078">
                  <a:lumMod val="50000"/>
                </a:srgbClr>
              </a:buClr>
            </a:pPr>
            <a:r>
              <a:rPr lang="en-US" sz="1850" cap="all" dirty="0" smtClean="0"/>
              <a:t>May 9, 2018</a:t>
            </a:r>
            <a:endParaRPr lang="en-US" sz="1850" cap="all" dirty="0"/>
          </a:p>
        </p:txBody>
      </p:sp>
      <p:pic>
        <p:nvPicPr>
          <p:cNvPr id="1026" name="Picture 2" descr="SuccessBound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8566" y="69013"/>
            <a:ext cx="1814422" cy="80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38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84" t="10593" r="5708"/>
          <a:stretch/>
        </p:blipFill>
        <p:spPr>
          <a:xfrm>
            <a:off x="538619" y="1064712"/>
            <a:ext cx="3188265" cy="4471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46" t="6940" r="7078" b="11963"/>
          <a:stretch/>
        </p:blipFill>
        <p:spPr>
          <a:xfrm>
            <a:off x="4170854" y="1064712"/>
            <a:ext cx="3652353" cy="4471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1" t="5481" r="33242" b="8128"/>
          <a:stretch/>
        </p:blipFill>
        <p:spPr>
          <a:xfrm>
            <a:off x="8267177" y="1064712"/>
            <a:ext cx="3460203" cy="4471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SuccessBound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812" y="346122"/>
            <a:ext cx="1138969" cy="50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fisher college of busines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309" y="467140"/>
            <a:ext cx="2678546" cy="38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9191004" y="242486"/>
            <a:ext cx="1772369" cy="690768"/>
            <a:chOff x="9191004" y="242486"/>
            <a:chExt cx="1772369" cy="690768"/>
          </a:xfrm>
        </p:grpSpPr>
        <p:sp>
          <p:nvSpPr>
            <p:cNvPr id="9" name="Rectangle 8"/>
            <p:cNvSpPr/>
            <p:nvPr/>
          </p:nvSpPr>
          <p:spPr>
            <a:xfrm>
              <a:off x="9191004" y="242486"/>
              <a:ext cx="1772369" cy="69076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 descr="OED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3069" y="304104"/>
              <a:ext cx="1667934" cy="500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772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49459" y="1667545"/>
            <a:ext cx="5708317" cy="2736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Wins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Try something!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 smtClean="0"/>
              <a:t>Key Messages: How Does Dublin Make I.T. Happen?</a:t>
            </a:r>
            <a:endParaRPr lang="en-US" cap="all" dirty="0"/>
          </a:p>
        </p:txBody>
      </p:sp>
      <p:sp>
        <p:nvSpPr>
          <p:cNvPr id="2" name="Right Arrow 1"/>
          <p:cNvSpPr/>
          <p:nvPr/>
        </p:nvSpPr>
        <p:spPr>
          <a:xfrm>
            <a:off x="6253019" y="2560259"/>
            <a:ext cx="1588654" cy="951346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074950" y="2495942"/>
            <a:ext cx="17617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51201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 smtClean="0"/>
              <a:t>Key Messages: How Does Dublin Make I.T. Happen?</a:t>
            </a:r>
            <a:endParaRPr lang="en-US" cap="all" dirty="0"/>
          </a:p>
        </p:txBody>
      </p:sp>
      <p:sp>
        <p:nvSpPr>
          <p:cNvPr id="5" name="Rectangle 4"/>
          <p:cNvSpPr/>
          <p:nvPr/>
        </p:nvSpPr>
        <p:spPr>
          <a:xfrm>
            <a:off x="1268317" y="1373184"/>
            <a:ext cx="10314084" cy="2589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 your community’s workforce development champion(s). </a:t>
            </a:r>
            <a:endParaRPr lang="en-US" sz="2800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</a:t>
            </a:r>
            <a:r>
              <a:rPr lang="en-US" sz="2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don’t know where to start, start with your local Economic Development partners. </a:t>
            </a:r>
          </a:p>
        </p:txBody>
      </p:sp>
      <p:pic>
        <p:nvPicPr>
          <p:cNvPr id="2050" name="Picture 2" descr="Image result for columbus 20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003" y="4261829"/>
            <a:ext cx="3055458" cy="136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Mid ohio development exchan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385" y="4177283"/>
            <a:ext cx="3024022" cy="14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9385" y="5794658"/>
            <a:ext cx="838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http://columbusregion.com/columbus-2020/state-local-partners/mode/mode-membership/</a:t>
            </a:r>
          </a:p>
        </p:txBody>
      </p:sp>
    </p:spTree>
    <p:extLst>
      <p:ext uri="{BB962C8B-B14F-4D97-AF65-F5344CB8AC3E}">
        <p14:creationId xmlns:p14="http://schemas.microsoft.com/office/powerpoint/2010/main" val="91707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549459" y="223675"/>
            <a:ext cx="10032941" cy="543208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59595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cap="all" dirty="0" err="1" smtClean="0"/>
              <a:t>SuccessBound</a:t>
            </a:r>
            <a:r>
              <a:rPr lang="en-US" sz="2800" cap="all" dirty="0" smtClean="0"/>
              <a:t> Communities</a:t>
            </a:r>
            <a:endParaRPr lang="en-US" sz="2800" cap="all" dirty="0"/>
          </a:p>
        </p:txBody>
      </p:sp>
      <p:grpSp>
        <p:nvGrpSpPr>
          <p:cNvPr id="5" name="Group 4"/>
          <p:cNvGrpSpPr/>
          <p:nvPr/>
        </p:nvGrpSpPr>
        <p:grpSpPr>
          <a:xfrm>
            <a:off x="665605" y="1570255"/>
            <a:ext cx="3620068" cy="3739282"/>
            <a:chOff x="4258550" y="2198328"/>
            <a:chExt cx="2824529" cy="2917545"/>
          </a:xfrm>
        </p:grpSpPr>
        <p:pic>
          <p:nvPicPr>
            <p:cNvPr id="16" name="Picture 4" descr="Image result for five pillar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8550" y="2198328"/>
              <a:ext cx="2824529" cy="2824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 rot="16200000">
              <a:off x="3780107" y="3571188"/>
              <a:ext cx="19795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Retention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4216709" y="3572866"/>
              <a:ext cx="19795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Expansion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4676084" y="3582912"/>
              <a:ext cx="19795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Attraction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5139977" y="3584591"/>
              <a:ext cx="19795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Creation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5593832" y="3586267"/>
              <a:ext cx="19795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Workforce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58550" y="4899747"/>
              <a:ext cx="2824528" cy="21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Five Pillars of Economic Development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414628" y="1639464"/>
            <a:ext cx="64079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SuccessBound</a:t>
            </a: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communities communicate with schools about the needs of the local economy. 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actively foster collaboration between schools and businesses to help grow the local workforce. </a:t>
            </a:r>
          </a:p>
          <a:p>
            <a:pPr>
              <a:lnSpc>
                <a:spcPct val="150000"/>
              </a:lnSpc>
            </a:pPr>
            <a:endParaRPr lang="en-US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Development is a key ingredient in this relationship.</a:t>
            </a:r>
            <a:endParaRPr lang="en-US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partnership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101" y="1570255"/>
            <a:ext cx="609527" cy="60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6608" y="6443004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Development</a:t>
            </a:r>
          </a:p>
        </p:txBody>
      </p:sp>
    </p:spTree>
    <p:extLst>
      <p:ext uri="{BB962C8B-B14F-4D97-AF65-F5344CB8AC3E}">
        <p14:creationId xmlns:p14="http://schemas.microsoft.com/office/powerpoint/2010/main" val="95184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549459" y="223675"/>
            <a:ext cx="10032941" cy="543208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59595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cap="all"/>
              <a:t>Workforce: the #1 Location Decision Driver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194793"/>
              </p:ext>
            </p:extLst>
          </p:nvPr>
        </p:nvGraphicFramePr>
        <p:xfrm>
          <a:off x="4025486" y="2201616"/>
          <a:ext cx="2415096" cy="3582707"/>
        </p:xfrm>
        <a:graphic>
          <a:graphicData uri="http://schemas.openxmlformats.org/drawingml/2006/table">
            <a:tbl>
              <a:tblPr/>
              <a:tblGrid>
                <a:gridCol w="4263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887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1395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Workforce skills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944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Transportation infrastructure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5419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Utilities (cost, reliability)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5419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State and local tax scheme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Land/building prices and supply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1395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Quality of life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5419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Workforce development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63469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Ease of permitting and regulatory procedures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622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Incentives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5419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Higher education resources</a:t>
                      </a:r>
                    </a:p>
                  </a:txBody>
                  <a:tcPr marL="21672" marR="21672" marT="21672" marB="21672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990576" y="1315943"/>
            <a:ext cx="5338000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219170"/>
            <a:r>
              <a:rPr lang="en-US" altLang="en-US" sz="1733" b="1" dirty="0">
                <a:solidFill>
                  <a:srgbClr val="4444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Matters Most:</a:t>
            </a:r>
          </a:p>
          <a:p>
            <a:pPr defTabSz="1219170"/>
            <a:r>
              <a:rPr lang="en-US" altLang="en-US" sz="1733" b="1" dirty="0">
                <a:solidFill>
                  <a:srgbClr val="4444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Site Selector's Most Important Location Criteria</a:t>
            </a:r>
          </a:p>
          <a:p>
            <a:pPr defTabSz="1219170"/>
            <a:r>
              <a:rPr lang="en-US" altLang="en-US" sz="1067" i="1" dirty="0">
                <a:solidFill>
                  <a:srgbClr val="4444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Source: Site Selection survey of corporate real estate executives, October 2017</a:t>
            </a:r>
            <a:endParaRPr lang="en-US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13262" y="2114025"/>
            <a:ext cx="2627320" cy="3748947"/>
            <a:chOff x="782972" y="2114025"/>
            <a:chExt cx="2627320" cy="3748947"/>
          </a:xfrm>
        </p:grpSpPr>
        <p:sp>
          <p:nvSpPr>
            <p:cNvPr id="2" name="Oval 1"/>
            <p:cNvSpPr/>
            <p:nvPr/>
          </p:nvSpPr>
          <p:spPr>
            <a:xfrm>
              <a:off x="782972" y="2114025"/>
              <a:ext cx="2181139" cy="402672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Oval 7"/>
            <p:cNvSpPr/>
            <p:nvPr/>
          </p:nvSpPr>
          <p:spPr>
            <a:xfrm>
              <a:off x="782972" y="3961467"/>
              <a:ext cx="2181139" cy="402672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/>
            <p:cNvSpPr/>
            <p:nvPr/>
          </p:nvSpPr>
          <p:spPr>
            <a:xfrm>
              <a:off x="782972" y="4254150"/>
              <a:ext cx="2627320" cy="510797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782972" y="5352175"/>
              <a:ext cx="2627320" cy="510797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26608" y="6443004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Development</a:t>
            </a:r>
          </a:p>
        </p:txBody>
      </p:sp>
    </p:spTree>
    <p:extLst>
      <p:ext uri="{BB962C8B-B14F-4D97-AF65-F5344CB8AC3E}">
        <p14:creationId xmlns:p14="http://schemas.microsoft.com/office/powerpoint/2010/main" val="263946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549459" y="223675"/>
            <a:ext cx="10032941" cy="543208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59595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cap="all" dirty="0" smtClean="0"/>
              <a:t>Business Retention &amp; Expansion Visits</a:t>
            </a:r>
            <a:endParaRPr lang="en-US" sz="2800" cap="all" dirty="0"/>
          </a:p>
        </p:txBody>
      </p:sp>
      <p:sp>
        <p:nvSpPr>
          <p:cNvPr id="15" name="Rectangle 14"/>
          <p:cNvSpPr/>
          <p:nvPr/>
        </p:nvSpPr>
        <p:spPr>
          <a:xfrm>
            <a:off x="5521913" y="1869296"/>
            <a:ext cx="616208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Retention rates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Specific skills required, and how they’re impacted by evolving technologies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 descriptions</a:t>
            </a:r>
            <a:endParaRPr lang="en-US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Company culture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Recruitment resources</a:t>
            </a:r>
            <a:endParaRPr lang="en-US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Alignment of </a:t>
            </a:r>
            <a:r>
              <a:rPr lang="en-US" b="1" u="sng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talent</a:t>
            </a: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b="1" u="sng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business development</a:t>
            </a: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strategies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1" y="1758462"/>
            <a:ext cx="4867941" cy="36509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6608" y="6443004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Development</a:t>
            </a:r>
          </a:p>
        </p:txBody>
      </p:sp>
    </p:spTree>
    <p:extLst>
      <p:ext uri="{BB962C8B-B14F-4D97-AF65-F5344CB8AC3E}">
        <p14:creationId xmlns:p14="http://schemas.microsoft.com/office/powerpoint/2010/main" val="209433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9794" y="1157511"/>
            <a:ext cx="11459497" cy="5104746"/>
          </a:xfrm>
        </p:spPr>
        <p:txBody>
          <a:bodyPr vert="horz" lIns="121888" tIns="60944" rIns="121888" bIns="60944" rtlCol="0" anchor="t">
            <a:normAutofit fontScale="62500" lnSpcReduction="20000"/>
          </a:bodyPr>
          <a:lstStyle/>
          <a:p>
            <a:pPr>
              <a:lnSpc>
                <a:spcPct val="134000"/>
              </a:lnSpc>
            </a:pPr>
            <a:r>
              <a:rPr lang="en-US" sz="3200" b="1" dirty="0"/>
              <a:t>Bioscience &amp; Healthcare Services</a:t>
            </a:r>
          </a:p>
          <a:p>
            <a:pPr lvl="1">
              <a:lnSpc>
                <a:spcPct val="134000"/>
              </a:lnSpc>
              <a:buFont typeface="Arial" pitchFamily="34" charset="0"/>
              <a:buChar char="•"/>
            </a:pPr>
            <a:r>
              <a:rPr lang="en-US" sz="2799" dirty="0"/>
              <a:t>Dublin Methodist Hospital, Express Scripts, Humana, LabCorp, Ohio University Heritage College of Osteopathic Medicine, Smiths </a:t>
            </a:r>
            <a:r>
              <a:rPr lang="en-US" sz="2799" dirty="0" smtClean="0"/>
              <a:t>Medical</a:t>
            </a:r>
          </a:p>
          <a:p>
            <a:pPr lvl="1">
              <a:lnSpc>
                <a:spcPct val="134000"/>
              </a:lnSpc>
              <a:buFont typeface="Arial" pitchFamily="34" charset="0"/>
              <a:buChar char="•"/>
            </a:pPr>
            <a:endParaRPr lang="en-US" sz="1300" dirty="0"/>
          </a:p>
          <a:p>
            <a:pPr>
              <a:lnSpc>
                <a:spcPct val="134000"/>
              </a:lnSpc>
            </a:pPr>
            <a:r>
              <a:rPr lang="en-US" sz="3200" b="1" dirty="0"/>
              <a:t>Financial Services/Business Support Services</a:t>
            </a:r>
          </a:p>
          <a:p>
            <a:pPr lvl="1">
              <a:lnSpc>
                <a:spcPct val="134000"/>
              </a:lnSpc>
              <a:buFont typeface="Arial" pitchFamily="34" charset="0"/>
              <a:buChar char="•"/>
            </a:pPr>
            <a:r>
              <a:rPr lang="en-US" sz="2799" dirty="0"/>
              <a:t>Garden City Group, Henry Schein Animal Health, HKT Teleservices, Sedgewick CMS, Wilke Global, </a:t>
            </a:r>
            <a:r>
              <a:rPr lang="en-US" sz="2799" dirty="0" smtClean="0"/>
              <a:t>United Healthcare Group</a:t>
            </a:r>
          </a:p>
          <a:p>
            <a:pPr lvl="1">
              <a:lnSpc>
                <a:spcPct val="134000"/>
              </a:lnSpc>
              <a:buFont typeface="Arial" pitchFamily="34" charset="0"/>
              <a:buChar char="•"/>
            </a:pPr>
            <a:endParaRPr lang="en-US" sz="1300" dirty="0"/>
          </a:p>
          <a:p>
            <a:pPr>
              <a:lnSpc>
                <a:spcPct val="134000"/>
              </a:lnSpc>
            </a:pPr>
            <a:r>
              <a:rPr lang="en-US" sz="3200" b="1" dirty="0"/>
              <a:t>Corporate HQs &amp; Managing Offices</a:t>
            </a:r>
          </a:p>
          <a:p>
            <a:pPr lvl="1">
              <a:lnSpc>
                <a:spcPct val="134000"/>
              </a:lnSpc>
              <a:buFont typeface="Arial" pitchFamily="34" charset="0"/>
              <a:buChar char="•"/>
            </a:pPr>
            <a:r>
              <a:rPr lang="en-US" sz="2799" dirty="0"/>
              <a:t>Ashland, Cardinal Health, </a:t>
            </a:r>
            <a:r>
              <a:rPr lang="en-US" sz="2799" dirty="0" err="1"/>
              <a:t>CareWorks</a:t>
            </a:r>
            <a:r>
              <a:rPr lang="en-US" sz="2799" dirty="0"/>
              <a:t> Family of Companies, Delta Energy, IGS, Nestle Quality Assurance Center, OCLC, The Wendy’s </a:t>
            </a:r>
            <a:r>
              <a:rPr lang="en-US" sz="2799" dirty="0" smtClean="0"/>
              <a:t>Company</a:t>
            </a:r>
          </a:p>
          <a:p>
            <a:pPr lvl="1">
              <a:lnSpc>
                <a:spcPct val="134000"/>
              </a:lnSpc>
              <a:buFont typeface="Arial" pitchFamily="34" charset="0"/>
              <a:buChar char="•"/>
            </a:pPr>
            <a:endParaRPr lang="en-US" sz="1300" dirty="0"/>
          </a:p>
          <a:p>
            <a:pPr>
              <a:lnSpc>
                <a:spcPct val="134000"/>
              </a:lnSpc>
            </a:pPr>
            <a:r>
              <a:rPr lang="en-US" sz="3200" b="1" dirty="0"/>
              <a:t>Internet Commerce &amp; Computer Services</a:t>
            </a:r>
          </a:p>
          <a:p>
            <a:pPr lvl="1">
              <a:lnSpc>
                <a:spcPct val="134000"/>
              </a:lnSpc>
              <a:buFont typeface="Arial" pitchFamily="34" charset="0"/>
              <a:buChar char="•"/>
            </a:pPr>
            <a:r>
              <a:rPr lang="en-US" sz="2799" dirty="0" smtClean="0"/>
              <a:t>Cisco, Dark Rhino Security, DXC, Exact </a:t>
            </a:r>
            <a:r>
              <a:rPr lang="en-US" sz="2799" dirty="0" err="1" smtClean="0"/>
              <a:t>Macola</a:t>
            </a:r>
            <a:r>
              <a:rPr lang="en-US" sz="2799" dirty="0" smtClean="0"/>
              <a:t>, Expedient</a:t>
            </a:r>
            <a:r>
              <a:rPr lang="en-US" sz="2799" dirty="0"/>
              <a:t>, </a:t>
            </a:r>
            <a:r>
              <a:rPr lang="en-US" sz="2799" dirty="0" smtClean="0"/>
              <a:t>Fast Switch, Fiserv</a:t>
            </a:r>
            <a:r>
              <a:rPr lang="en-US" sz="2799" dirty="0"/>
              <a:t>, </a:t>
            </a:r>
            <a:r>
              <a:rPr lang="en-US" sz="2799" dirty="0" smtClean="0"/>
              <a:t>HP Enterprise Group, Illumination Works, </a:t>
            </a:r>
            <a:r>
              <a:rPr lang="en-US" sz="2799" dirty="0" err="1" smtClean="0"/>
              <a:t>Infoverity</a:t>
            </a:r>
            <a:r>
              <a:rPr lang="en-US" sz="2799" dirty="0" smtClean="0"/>
              <a:t>, Leading </a:t>
            </a:r>
            <a:r>
              <a:rPr lang="en-US" sz="2799" dirty="0" err="1" smtClean="0"/>
              <a:t>Edje</a:t>
            </a:r>
            <a:r>
              <a:rPr lang="en-US" sz="2799" dirty="0" smtClean="0"/>
              <a:t>, Metro </a:t>
            </a:r>
            <a:r>
              <a:rPr lang="en-US" sz="2799" dirty="0"/>
              <a:t>Data Center, </a:t>
            </a:r>
            <a:r>
              <a:rPr lang="en-US" sz="2799" dirty="0" err="1" smtClean="0"/>
              <a:t>Northwoods</a:t>
            </a:r>
            <a:r>
              <a:rPr lang="en-US" sz="2799" dirty="0" smtClean="0"/>
              <a:t>, OCLC, Persistent Systems, Presidio, Sedgwick, T-CETRA, </a:t>
            </a:r>
            <a:r>
              <a:rPr lang="en-US" sz="2799" dirty="0" err="1" smtClean="0"/>
              <a:t>TEKsystems</a:t>
            </a:r>
            <a:r>
              <a:rPr lang="en-US" sz="2799" dirty="0"/>
              <a:t>, The Fuse, </a:t>
            </a:r>
            <a:r>
              <a:rPr lang="en-US" sz="2799" dirty="0" smtClean="0"/>
              <a:t>Total Sim, </a:t>
            </a:r>
            <a:r>
              <a:rPr lang="en-US" sz="2799" dirty="0" err="1" smtClean="0"/>
              <a:t>Veeva</a:t>
            </a:r>
            <a:r>
              <a:rPr lang="en-US" sz="2799" dirty="0" smtClean="0"/>
              <a:t> Systems, </a:t>
            </a:r>
            <a:r>
              <a:rPr lang="en-US" sz="2799" dirty="0" err="1" smtClean="0"/>
              <a:t>Velosio</a:t>
            </a:r>
            <a:r>
              <a:rPr lang="en-US" sz="2799" dirty="0" smtClean="0"/>
              <a:t>, </a:t>
            </a:r>
            <a:r>
              <a:rPr lang="en-US" sz="2799" dirty="0" err="1" smtClean="0"/>
              <a:t>VirtusaPolaris</a:t>
            </a:r>
            <a:endParaRPr lang="en-US" sz="2799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cap="all" dirty="0"/>
              <a:t>Dublin Industry Clusters – 2015 Battelle Study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608" y="6443004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Development</a:t>
            </a:r>
          </a:p>
        </p:txBody>
      </p:sp>
    </p:spTree>
    <p:extLst>
      <p:ext uri="{BB962C8B-B14F-4D97-AF65-F5344CB8AC3E}">
        <p14:creationId xmlns:p14="http://schemas.microsoft.com/office/powerpoint/2010/main" val="892903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cap="all"/>
              <a:t>Why IT?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6900042" y="1211702"/>
            <a:ext cx="4898258" cy="5059926"/>
          </a:xfrm>
        </p:spPr>
        <p:txBody>
          <a:bodyPr/>
          <a:lstStyle/>
          <a:p>
            <a:r>
              <a:rPr lang="en-US" b="1" dirty="0"/>
              <a:t>Dublin Location </a:t>
            </a:r>
            <a:r>
              <a:rPr lang="en-US" b="1" dirty="0" smtClean="0"/>
              <a:t>Quotient</a:t>
            </a:r>
            <a:endParaRPr lang="en-US" b="1" dirty="0"/>
          </a:p>
          <a:p>
            <a:r>
              <a:rPr lang="en-US" sz="1800" dirty="0"/>
              <a:t>Computer &amp; Information Systems Managers</a:t>
            </a:r>
          </a:p>
          <a:p>
            <a:pPr marL="1225359" lvl="1" indent="-457200">
              <a:buFont typeface="Arial" panose="020B0604020202020204" pitchFamily="34" charset="0"/>
              <a:buChar char="•"/>
            </a:pPr>
            <a:r>
              <a:rPr lang="en-US" sz="1800" dirty="0"/>
              <a:t>vs. US – 2.98</a:t>
            </a:r>
          </a:p>
          <a:p>
            <a:pPr marL="1225359" lvl="1" indent="-457200">
              <a:buFont typeface="Arial" panose="020B0604020202020204" pitchFamily="34" charset="0"/>
              <a:buChar char="•"/>
            </a:pPr>
            <a:r>
              <a:rPr lang="en-US" sz="1800" dirty="0"/>
              <a:t>vs. OH – 3.10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32" y="1174889"/>
            <a:ext cx="6493268" cy="509673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264609" y="2070746"/>
            <a:ext cx="3462282" cy="79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1 = Below Average</a:t>
            </a:r>
          </a:p>
          <a:p>
            <a:pPr algn="ctr"/>
            <a:r>
              <a:rPr lang="en-US" sz="10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= National Average</a:t>
            </a:r>
          </a:p>
          <a:p>
            <a:pPr algn="ctr"/>
            <a:r>
              <a:rPr lang="en-US" sz="10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 1 = Above Average</a:t>
            </a:r>
          </a:p>
          <a:p>
            <a:endParaRPr lang="en-US" sz="1333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6608" y="6443004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Development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62924"/>
          <a:stretch/>
        </p:blipFill>
        <p:spPr>
          <a:xfrm>
            <a:off x="6921441" y="4489214"/>
            <a:ext cx="3793201" cy="174676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833100" y="5750806"/>
            <a:ext cx="1066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Source: Burning Glass, Dec. 2017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19841" y="4237157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Central Ohio IT Industry</a:t>
            </a:r>
          </a:p>
        </p:txBody>
      </p:sp>
    </p:spTree>
    <p:extLst>
      <p:ext uri="{BB962C8B-B14F-4D97-AF65-F5344CB8AC3E}">
        <p14:creationId xmlns:p14="http://schemas.microsoft.com/office/powerpoint/2010/main" val="247061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all" dirty="0" smtClean="0"/>
              <a:t>Solution Hypothesis</a:t>
            </a:r>
            <a:endParaRPr lang="en-US" cap="all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392534" y="2184724"/>
            <a:ext cx="10193434" cy="1568126"/>
          </a:xfrm>
          <a:prstGeom prst="rect">
            <a:avLst/>
          </a:prstGeom>
        </p:spPr>
        <p:txBody>
          <a:bodyPr vert="horz" lIns="121888" tIns="60944" rIns="121888" bIns="60944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Tx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Char char="•"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buClr>
                <a:srgbClr val="5BD078">
                  <a:lumMod val="50000"/>
                </a:srgbClr>
              </a:buClr>
            </a:pPr>
            <a:r>
              <a:rPr lang="en-US" sz="3200" b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Sponsor the creation of a web-based training platform to train coders/software developers.</a:t>
            </a:r>
            <a:endParaRPr lang="en-US" sz="3200" b="1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6608" y="6443004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Development</a:t>
            </a:r>
          </a:p>
        </p:txBody>
      </p:sp>
      <p:sp>
        <p:nvSpPr>
          <p:cNvPr id="2" name="TextBox 1"/>
          <p:cNvSpPr txBox="1"/>
          <p:nvPr/>
        </p:nvSpPr>
        <p:spPr>
          <a:xfrm rot="20242560">
            <a:off x="2081494" y="2314220"/>
            <a:ext cx="71192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Thanks!</a:t>
            </a:r>
          </a:p>
        </p:txBody>
      </p:sp>
    </p:spTree>
    <p:extLst>
      <p:ext uri="{BB962C8B-B14F-4D97-AF65-F5344CB8AC3E}">
        <p14:creationId xmlns:p14="http://schemas.microsoft.com/office/powerpoint/2010/main" val="408323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REVEALED THREE PRIMARY NEEDS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392534" y="2184724"/>
            <a:ext cx="10193434" cy="4784538"/>
          </a:xfrm>
          <a:prstGeom prst="rect">
            <a:avLst/>
          </a:prstGeom>
        </p:spPr>
        <p:txBody>
          <a:bodyPr vert="horz" lIns="121888" tIns="60944" rIns="121888" bIns="60944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Tx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130000"/>
              <a:buFont typeface="Arial"/>
              <a:buChar char="•"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+mn-ea"/>
                <a:cs typeface="Tahoma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629" indent="-685629">
              <a:spcAft>
                <a:spcPts val="3000"/>
              </a:spcAft>
              <a:buClr>
                <a:srgbClr val="5BD078">
                  <a:lumMod val="50000"/>
                </a:srgbClr>
              </a:buClr>
              <a:buSzPct val="100000"/>
              <a:buFont typeface="+mj-lt"/>
              <a:buAutoNum type="arabicParenR"/>
            </a:pPr>
            <a:r>
              <a:rPr lang="en-US" sz="3732" dirty="0">
                <a:solidFill>
                  <a:prstClr val="black">
                    <a:lumMod val="50000"/>
                    <a:lumOff val="50000"/>
                  </a:prstClr>
                </a:solidFill>
              </a:rPr>
              <a:t>Talent recruitment and retention </a:t>
            </a:r>
            <a:r>
              <a:rPr lang="en-US" sz="3732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support</a:t>
            </a:r>
            <a:endParaRPr lang="en-US" sz="3732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685629" indent="-685629">
              <a:spcAft>
                <a:spcPts val="3000"/>
              </a:spcAft>
              <a:buClr>
                <a:srgbClr val="5BD078">
                  <a:lumMod val="50000"/>
                </a:srgbClr>
              </a:buClr>
              <a:buSzPct val="100000"/>
              <a:buFont typeface="+mj-lt"/>
              <a:buAutoNum type="arabicParenR"/>
            </a:pPr>
            <a:r>
              <a:rPr lang="en-US" sz="3732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Training cost </a:t>
            </a:r>
            <a:r>
              <a:rPr lang="en-US" sz="3732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support</a:t>
            </a:r>
            <a:endParaRPr lang="en-US" sz="3732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685629" indent="-685629">
              <a:spcAft>
                <a:spcPts val="3000"/>
              </a:spcAft>
              <a:buClr>
                <a:srgbClr val="5BD078">
                  <a:lumMod val="50000"/>
                </a:srgbClr>
              </a:buClr>
              <a:buSzPct val="100000"/>
              <a:buFont typeface="+mj-lt"/>
              <a:buAutoNum type="arabicParenR"/>
            </a:pPr>
            <a:r>
              <a:rPr lang="en-US" sz="3732" dirty="0">
                <a:solidFill>
                  <a:prstClr val="black">
                    <a:lumMod val="50000"/>
                    <a:lumOff val="50000"/>
                  </a:prstClr>
                </a:solidFill>
              </a:rPr>
              <a:t>Access to several specific training topics</a:t>
            </a:r>
          </a:p>
          <a:p>
            <a:pPr marL="609448" indent="-609448">
              <a:buClr>
                <a:srgbClr val="5BD078">
                  <a:lumMod val="50000"/>
                </a:srgbClr>
              </a:buClr>
              <a:buFont typeface="+mj-lt"/>
              <a:buAutoNum type="arabicParenR"/>
            </a:pPr>
            <a:endParaRPr lang="en-US" sz="2666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6608" y="6443004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Development</a:t>
            </a:r>
          </a:p>
        </p:txBody>
      </p:sp>
    </p:spTree>
    <p:extLst>
      <p:ext uri="{BB962C8B-B14F-4D97-AF65-F5344CB8AC3E}">
        <p14:creationId xmlns:p14="http://schemas.microsoft.com/office/powerpoint/2010/main" val="387445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" y="894"/>
            <a:ext cx="12305193" cy="7690166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915751" y="2569079"/>
            <a:ext cx="10360501" cy="146964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595959"/>
                </a:solidFill>
                <a:latin typeface="Tahoma"/>
                <a:ea typeface="+mj-ea"/>
                <a:cs typeface="Tahoma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66">
                <a:solidFill>
                  <a:prstClr val="white"/>
                </a:solidFill>
              </a:rPr>
              <a:t>Our Vision:</a:t>
            </a:r>
          </a:p>
          <a:p>
            <a:pPr algn="ctr"/>
            <a:r>
              <a:rPr lang="en-US" sz="4266">
                <a:solidFill>
                  <a:prstClr val="black"/>
                </a:solidFill>
              </a:rPr>
              <a:t/>
            </a:r>
            <a:br>
              <a:rPr lang="en-US" sz="4266">
                <a:solidFill>
                  <a:prstClr val="black"/>
                </a:solidFill>
              </a:rPr>
            </a:br>
            <a:r>
              <a:rPr lang="en-US" sz="4266">
                <a:solidFill>
                  <a:prstClr val="white"/>
                </a:solidFill>
              </a:rPr>
              <a:t>Make Dublin a Midwest IT Magnet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170564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" y="894"/>
            <a:ext cx="12305193" cy="7690166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973934" y="1580937"/>
            <a:ext cx="10360501" cy="146964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595959"/>
                </a:solidFill>
                <a:latin typeface="Tahoma"/>
                <a:ea typeface="+mj-ea"/>
                <a:cs typeface="Tahoma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66" dirty="0">
                <a:solidFill>
                  <a:prstClr val="white"/>
                </a:solidFill>
              </a:rPr>
              <a:t>Our Goal:</a:t>
            </a:r>
          </a:p>
          <a:p>
            <a:pPr algn="ctr"/>
            <a:r>
              <a:rPr lang="en-US" sz="4266" dirty="0">
                <a:solidFill>
                  <a:prstClr val="black"/>
                </a:solidFill>
              </a:rPr>
              <a:t/>
            </a:r>
            <a:br>
              <a:rPr lang="en-US" sz="4266" dirty="0">
                <a:solidFill>
                  <a:prstClr val="black"/>
                </a:solidFill>
              </a:rPr>
            </a:br>
            <a:r>
              <a:rPr lang="en-US" sz="4400" dirty="0">
                <a:solidFill>
                  <a:prstClr val="white"/>
                </a:solidFill>
              </a:rPr>
              <a:t>To enhance </a:t>
            </a:r>
            <a:r>
              <a:rPr lang="en-US" sz="4400" dirty="0" smtClean="0">
                <a:solidFill>
                  <a:prstClr val="white"/>
                </a:solidFill>
              </a:rPr>
              <a:t>workforce </a:t>
            </a:r>
            <a:r>
              <a:rPr lang="en-US" sz="4400" dirty="0">
                <a:solidFill>
                  <a:prstClr val="white"/>
                </a:solidFill>
              </a:rPr>
              <a:t>retention, attraction, and employee engagement and make a positive impact on </a:t>
            </a:r>
            <a:r>
              <a:rPr lang="en-US" sz="4400" dirty="0" smtClean="0">
                <a:solidFill>
                  <a:prstClr val="white"/>
                </a:solidFill>
              </a:rPr>
              <a:t>company’s bottom </a:t>
            </a:r>
            <a:r>
              <a:rPr lang="en-US" sz="4400" dirty="0">
                <a:solidFill>
                  <a:prstClr val="white"/>
                </a:solidFill>
              </a:rPr>
              <a:t>line.</a:t>
            </a:r>
          </a:p>
          <a:p>
            <a:pPr algn="ctr"/>
            <a:endParaRPr lang="en-US" sz="4266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277547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vert="horz" lIns="121888" tIns="60944" rIns="121888" bIns="60944" rtlCol="0" anchor="t">
            <a:normAutofit fontScale="85000" lnSpcReduction="10000"/>
          </a:bodyPr>
          <a:lstStyle/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r>
              <a:rPr lang="en-US" sz="3732" b="1" dirty="0"/>
              <a:t>Dublin Speaker </a:t>
            </a:r>
            <a:r>
              <a:rPr lang="en-US" sz="3732" b="1" dirty="0" smtClean="0"/>
              <a:t>Series </a:t>
            </a:r>
            <a:r>
              <a:rPr lang="en-US" sz="3732" dirty="0" smtClean="0"/>
              <a:t>– </a:t>
            </a:r>
            <a:r>
              <a:rPr lang="en-US" sz="3500" dirty="0" smtClean="0"/>
              <a:t>B</a:t>
            </a:r>
            <a:r>
              <a:rPr lang="en-US" sz="3000" dirty="0" smtClean="0"/>
              <a:t>est practices &amp; </a:t>
            </a:r>
            <a:r>
              <a:rPr lang="en-US" sz="3000" dirty="0"/>
              <a:t>N</a:t>
            </a:r>
            <a:r>
              <a:rPr lang="en-US" sz="3000" dirty="0" smtClean="0"/>
              <a:t>etworking</a:t>
            </a:r>
            <a:endParaRPr lang="en-US" sz="30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endParaRPr lang="en-US" sz="22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r>
              <a:rPr lang="en-US" sz="3732" b="1" dirty="0"/>
              <a:t>Soft Skills are the Hard </a:t>
            </a:r>
            <a:r>
              <a:rPr lang="en-US" sz="3732" b="1" dirty="0" smtClean="0"/>
              <a:t>Skills </a:t>
            </a:r>
            <a:r>
              <a:rPr lang="en-US" sz="3732" dirty="0" smtClean="0"/>
              <a:t>– </a:t>
            </a:r>
            <a:r>
              <a:rPr lang="en-US" sz="3000" dirty="0" smtClean="0"/>
              <a:t>Leadership Development</a:t>
            </a:r>
            <a:endParaRPr lang="en-US" sz="30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endParaRPr lang="en-US" sz="22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r>
              <a:rPr lang="en-US" sz="3732" b="1" dirty="0"/>
              <a:t>Cost </a:t>
            </a:r>
            <a:r>
              <a:rPr lang="en-US" sz="3732" b="1" dirty="0" smtClean="0"/>
              <a:t>Mitigation </a:t>
            </a:r>
            <a:r>
              <a:rPr lang="en-US" sz="3732" dirty="0" smtClean="0"/>
              <a:t>– </a:t>
            </a:r>
            <a:r>
              <a:rPr lang="en-US" sz="3000" dirty="0" smtClean="0"/>
              <a:t>Bottom Line Impact</a:t>
            </a:r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endParaRPr lang="en-US" sz="22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r>
              <a:rPr lang="en-US" sz="3732" b="1" dirty="0" smtClean="0"/>
              <a:t>Increase the Talent Pipeline </a:t>
            </a:r>
            <a:r>
              <a:rPr lang="en-US" sz="3100" dirty="0"/>
              <a:t>– </a:t>
            </a:r>
            <a:r>
              <a:rPr lang="en-US" sz="3100" dirty="0" smtClean="0"/>
              <a:t>Attracting New Talent &amp; Developing New Talent Resources</a:t>
            </a:r>
            <a:endParaRPr lang="en-US" sz="31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endParaRPr lang="en-US" sz="3732" b="1" dirty="0"/>
          </a:p>
          <a:p>
            <a:pPr marL="609448" indent="-609448">
              <a:buFont typeface="+mj-lt"/>
              <a:buAutoNum type="arabicParenR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cap="all" dirty="0" smtClean="0"/>
              <a:t>Strategy</a:t>
            </a:r>
            <a:endParaRPr lang="en-US" sz="2000" cap="all" dirty="0"/>
          </a:p>
        </p:txBody>
      </p:sp>
      <p:sp>
        <p:nvSpPr>
          <p:cNvPr id="6" name="TextBox 5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313269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Active </a:t>
            </a:r>
            <a:r>
              <a:rPr lang="en-US" sz="2800" dirty="0"/>
              <a:t>participation and ownership is vital to ensuring the success of this workforce development initiative for </a:t>
            </a:r>
            <a:r>
              <a:rPr lang="en-US" sz="2800" dirty="0" smtClean="0"/>
              <a:t>businesses.  </a:t>
            </a:r>
            <a:endParaRPr lang="en-US" sz="2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/>
              <a:t>What’s in it for </a:t>
            </a:r>
            <a:r>
              <a:rPr lang="en-US" cap="all" dirty="0" smtClean="0"/>
              <a:t>companies?</a:t>
            </a:r>
            <a:endParaRPr lang="en-US" cap="all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05" y="2973868"/>
            <a:ext cx="3033373" cy="3033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914" y="3418991"/>
            <a:ext cx="5445555" cy="2143125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4662078" y="4041058"/>
            <a:ext cx="973395" cy="4424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0800000">
            <a:off x="4662078" y="4716988"/>
            <a:ext cx="973395" cy="4424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131212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276849" y="1221588"/>
            <a:ext cx="6917781" cy="5026812"/>
          </a:xfrm>
        </p:spPr>
        <p:txBody>
          <a:bodyPr vert="horz" lIns="121888" tIns="60944" rIns="121888" bIns="60944" rtlCol="0" anchor="t">
            <a:normAutofit fontScale="92500" lnSpcReduction="10000"/>
          </a:bodyPr>
          <a:lstStyle/>
          <a:p>
            <a:r>
              <a:rPr lang="en-US" b="1" dirty="0"/>
              <a:t>Create Dublin Speaker Series:  </a:t>
            </a:r>
            <a:r>
              <a:rPr lang="en-US" dirty="0"/>
              <a:t>Leverage Dublin’s thought leaders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 smtClean="0"/>
              <a:t>Culture </a:t>
            </a:r>
            <a:r>
              <a:rPr lang="en-US" b="1" dirty="0"/>
              <a:t>improvement and training: </a:t>
            </a:r>
            <a:r>
              <a:rPr lang="en-US" dirty="0"/>
              <a:t>Create reputation of incredible business culture in Dublin.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 smtClean="0"/>
              <a:t>Talent </a:t>
            </a:r>
            <a:r>
              <a:rPr lang="en-US" b="1" dirty="0"/>
              <a:t>recruitment and retention: </a:t>
            </a:r>
            <a:r>
              <a:rPr lang="en-US" dirty="0"/>
              <a:t>Assist companies with talent retention, recruitment, and professional development</a:t>
            </a:r>
            <a:r>
              <a:rPr lang="en-US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700" b="1" dirty="0"/>
              <a:t>Best Practices &amp; Networking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cap="all" dirty="0" smtClean="0"/>
              <a:t>1) Dublin </a:t>
            </a:r>
            <a:r>
              <a:rPr lang="en-US" cap="all" dirty="0"/>
              <a:t>Speaker </a:t>
            </a:r>
            <a:r>
              <a:rPr lang="en-US" cap="all" dirty="0" smtClean="0"/>
              <a:t>Series</a:t>
            </a:r>
            <a:endParaRPr lang="en-US" cap="all" dirty="0"/>
          </a:p>
        </p:txBody>
      </p:sp>
      <p:sp>
        <p:nvSpPr>
          <p:cNvPr id="4" name="TextBox 3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30" y="1649019"/>
            <a:ext cx="4735508" cy="355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cap="all" dirty="0" smtClean="0"/>
              <a:t>2) Soft </a:t>
            </a:r>
            <a:r>
              <a:rPr lang="en-US" cap="all" dirty="0"/>
              <a:t>Skills are the Hard Skills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019" y="3721524"/>
            <a:ext cx="3699131" cy="13884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92" y="5304844"/>
            <a:ext cx="4619625" cy="514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9207" y="1567401"/>
            <a:ext cx="5572481" cy="1049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114" y="4725789"/>
            <a:ext cx="3470574" cy="923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2614" y="2865180"/>
            <a:ext cx="3153562" cy="7562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185" y="1172641"/>
            <a:ext cx="2143125" cy="2143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4953" y="3904695"/>
            <a:ext cx="2549525" cy="14001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2183" y="2168071"/>
            <a:ext cx="2394374" cy="9706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37066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100" y="2274464"/>
            <a:ext cx="10702757" cy="399569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cap="all" dirty="0" smtClean="0"/>
              <a:t>3) Cost </a:t>
            </a:r>
            <a:r>
              <a:rPr lang="en-US" cap="all" dirty="0"/>
              <a:t>Mitigation – Workforce Assessments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100" y="1098550"/>
            <a:ext cx="2707640" cy="1301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13320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cap="all" dirty="0" smtClean="0"/>
              <a:t>4) Increase the Talent Pipeline</a:t>
            </a:r>
            <a:endParaRPr lang="en-US" cap="all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7361" t="20800" r="10454" b="10953"/>
          <a:stretch/>
        </p:blipFill>
        <p:spPr>
          <a:xfrm>
            <a:off x="542669" y="1827658"/>
            <a:ext cx="6429081" cy="312027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309374" y="1567768"/>
            <a:ext cx="473022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2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Digital marketing campaign </a:t>
            </a:r>
            <a:endParaRPr lang="en-US" sz="2200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Builds awareness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Highlights Dublin </a:t>
            </a:r>
            <a:r>
              <a:rPr lang="en-US" sz="22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a fast-growing hub for tech companies </a:t>
            </a:r>
            <a:endParaRPr lang="en-US" sz="2200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9196" y="4947930"/>
            <a:ext cx="6282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 from Dublin Economic Development’s Video Ad Campaign targeting </a:t>
            </a:r>
          </a:p>
          <a:p>
            <a:pPr algn="r"/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alented workers via LinkedIn, social media in east coast/west coast markets</a:t>
            </a:r>
          </a:p>
        </p:txBody>
      </p:sp>
    </p:spTree>
    <p:extLst>
      <p:ext uri="{BB962C8B-B14F-4D97-AF65-F5344CB8AC3E}">
        <p14:creationId xmlns:p14="http://schemas.microsoft.com/office/powerpoint/2010/main" val="162170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vert="horz" lIns="121888" tIns="60944" rIns="121888" bIns="60944" rtlCol="0" anchor="t">
            <a:normAutofit fontScale="85000" lnSpcReduction="10000"/>
          </a:bodyPr>
          <a:lstStyle/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r>
              <a:rPr lang="en-US" sz="3732" b="1" dirty="0"/>
              <a:t>Dublin Speaker </a:t>
            </a:r>
            <a:r>
              <a:rPr lang="en-US" sz="3732" b="1" dirty="0" smtClean="0"/>
              <a:t>Series </a:t>
            </a:r>
            <a:r>
              <a:rPr lang="en-US" sz="3732" dirty="0" smtClean="0"/>
              <a:t>– </a:t>
            </a:r>
            <a:r>
              <a:rPr lang="en-US" sz="3500" dirty="0" smtClean="0"/>
              <a:t>B</a:t>
            </a:r>
            <a:r>
              <a:rPr lang="en-US" sz="3000" dirty="0" smtClean="0"/>
              <a:t>est practices &amp; </a:t>
            </a:r>
            <a:r>
              <a:rPr lang="en-US" sz="3000" dirty="0"/>
              <a:t>N</a:t>
            </a:r>
            <a:r>
              <a:rPr lang="en-US" sz="3000" dirty="0" smtClean="0"/>
              <a:t>etworking</a:t>
            </a:r>
            <a:endParaRPr lang="en-US" sz="30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endParaRPr lang="en-US" sz="22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r>
              <a:rPr lang="en-US" sz="3732" b="1" dirty="0"/>
              <a:t>Soft Skills are the Hard </a:t>
            </a:r>
            <a:r>
              <a:rPr lang="en-US" sz="3732" b="1" dirty="0" smtClean="0"/>
              <a:t>Skills </a:t>
            </a:r>
            <a:r>
              <a:rPr lang="en-US" sz="3732" dirty="0" smtClean="0"/>
              <a:t>– </a:t>
            </a:r>
            <a:r>
              <a:rPr lang="en-US" sz="3000" dirty="0" smtClean="0"/>
              <a:t>Leadership Development</a:t>
            </a:r>
            <a:endParaRPr lang="en-US" sz="30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endParaRPr lang="en-US" sz="22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r>
              <a:rPr lang="en-US" sz="3732" b="1" dirty="0"/>
              <a:t>Cost </a:t>
            </a:r>
            <a:r>
              <a:rPr lang="en-US" sz="3732" b="1" dirty="0" smtClean="0"/>
              <a:t>Mitigation </a:t>
            </a:r>
            <a:r>
              <a:rPr lang="en-US" sz="3732" dirty="0" smtClean="0"/>
              <a:t>– </a:t>
            </a:r>
            <a:r>
              <a:rPr lang="en-US" sz="3000" dirty="0" smtClean="0"/>
              <a:t>Bottom Line Impact</a:t>
            </a:r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endParaRPr lang="en-US" sz="22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r>
              <a:rPr lang="en-US" sz="3732" b="1" dirty="0" smtClean="0"/>
              <a:t>Increase the Talent Pipeline </a:t>
            </a:r>
            <a:r>
              <a:rPr lang="en-US" sz="3100" dirty="0"/>
              <a:t>– </a:t>
            </a:r>
            <a:r>
              <a:rPr lang="en-US" sz="3100" dirty="0" smtClean="0"/>
              <a:t>Attracting New Talent &amp; Developing New Talent Resources</a:t>
            </a:r>
            <a:endParaRPr lang="en-US" sz="3100" dirty="0"/>
          </a:p>
          <a:p>
            <a:pPr marL="685629" indent="-685629">
              <a:lnSpc>
                <a:spcPct val="120000"/>
              </a:lnSpc>
              <a:buSzPct val="100000"/>
              <a:buFont typeface="+mj-lt"/>
              <a:buAutoNum type="arabicParenR"/>
            </a:pPr>
            <a:endParaRPr lang="en-US" sz="3732" b="1" dirty="0"/>
          </a:p>
          <a:p>
            <a:pPr marL="609448" indent="-609448">
              <a:buFont typeface="+mj-lt"/>
              <a:buAutoNum type="arabicParenR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cap="all" dirty="0" smtClean="0"/>
              <a:t>Strategy</a:t>
            </a:r>
            <a:endParaRPr lang="en-US" sz="2000" cap="all" dirty="0"/>
          </a:p>
        </p:txBody>
      </p:sp>
      <p:sp>
        <p:nvSpPr>
          <p:cNvPr id="6" name="TextBox 5"/>
          <p:cNvSpPr txBox="1"/>
          <p:nvPr/>
        </p:nvSpPr>
        <p:spPr>
          <a:xfrm>
            <a:off x="126608" y="644300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1063" y="1575556"/>
            <a:ext cx="10807767" cy="3046988"/>
          </a:xfrm>
          <a:prstGeom prst="rect">
            <a:avLst/>
          </a:prstGeom>
          <a:solidFill>
            <a:srgbClr val="FFFFFF">
              <a:alpha val="8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do we know</a:t>
            </a:r>
          </a:p>
          <a:p>
            <a:pPr algn="ctr"/>
            <a:r>
              <a:rPr lang="en-US" sz="9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we’re “winning”?</a:t>
            </a:r>
          </a:p>
        </p:txBody>
      </p:sp>
    </p:spTree>
    <p:extLst>
      <p:ext uri="{BB962C8B-B14F-4D97-AF65-F5344CB8AC3E}">
        <p14:creationId xmlns:p14="http://schemas.microsoft.com/office/powerpoint/2010/main" val="319505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23331" y="1081751"/>
            <a:ext cx="5713263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Finding the right talent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Contractors/FTEs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 Systems – Finding the “Purple Squirrels”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 Elevator – New coders/software developers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City of Dublin Schools IT Academy – development </a:t>
            </a: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Ohio </a:t>
            </a: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College of Social Work – social worker interns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Business of Software Internship </a:t>
            </a: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– OU, OSU</a:t>
            </a:r>
            <a:endParaRPr lang="en-US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cap="all" dirty="0" smtClean="0"/>
              <a:t>Building Relationships | </a:t>
            </a:r>
            <a:r>
              <a:rPr lang="en-US" sz="2000" cap="all" dirty="0" err="1" smtClean="0"/>
              <a:t>Northwoods</a:t>
            </a:r>
            <a:r>
              <a:rPr lang="en-US" sz="2000" cap="all" dirty="0" smtClean="0"/>
              <a:t> Consulting Partners </a:t>
            </a:r>
            <a:endParaRPr lang="en-US" sz="20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26608" y="6443004"/>
            <a:ext cx="3204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Small, Meaningful Wins</a:t>
            </a:r>
          </a:p>
        </p:txBody>
      </p:sp>
      <p:pic>
        <p:nvPicPr>
          <p:cNvPr id="1026" name="Picture 2" descr="Northwoods Consul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19" y="1776143"/>
            <a:ext cx="48768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7953" y="5465642"/>
            <a:ext cx="451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Dublin City Schools presents </a:t>
            </a:r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Northwoods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Consulting Partners Business of the Month Award for partnership with the </a:t>
            </a:r>
          </a:p>
          <a:p>
            <a:pPr algn="r"/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DCS/</a:t>
            </a:r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Tolles</a:t>
            </a:r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Academy</a:t>
            </a:r>
          </a:p>
        </p:txBody>
      </p:sp>
    </p:spTree>
    <p:extLst>
      <p:ext uri="{BB962C8B-B14F-4D97-AF65-F5344CB8AC3E}">
        <p14:creationId xmlns:p14="http://schemas.microsoft.com/office/powerpoint/2010/main" val="26367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23331" y="1294397"/>
            <a:ext cx="625907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Campus opening for classes August 2018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Ask: </a:t>
            </a:r>
            <a:r>
              <a:rPr lang="en-US" sz="20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Finding Professional Partners (businesses &amp; individuals) to serve as resources and help identify projects for students to work on</a:t>
            </a:r>
            <a:endParaRPr lang="en-US" sz="2000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Dublin Economic Development’s Response: </a:t>
            </a:r>
            <a:r>
              <a:rPr lang="en-US" sz="20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11+ company introductions made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CISCO systems developing academy whose graduates will earn two job-ready credentials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Automotive engineering company DENSO donating $5,000 grant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cap="all" dirty="0" smtClean="0"/>
              <a:t>Building Relationships | Dublin City Schools Emerald Campus</a:t>
            </a:r>
            <a:endParaRPr lang="en-US" sz="20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26608" y="6443004"/>
            <a:ext cx="3204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Small, Meaningful Wins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7953" y="5465642"/>
            <a:ext cx="451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Dublin City Schools Emerald Campus Director</a:t>
            </a:r>
          </a:p>
          <a:p>
            <a:pPr algn="r"/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Kristy Venne is meeting with community members and businesses to explore innovative career exploration partnerships</a:t>
            </a:r>
          </a:p>
        </p:txBody>
      </p:sp>
      <p:pic>
        <p:nvPicPr>
          <p:cNvPr id="4100" name="Picture 4" descr="Image result for dublin city schools emerald campu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6" t="7980" r="19945" b="22397"/>
          <a:stretch/>
        </p:blipFill>
        <p:spPr bwMode="auto">
          <a:xfrm>
            <a:off x="85459" y="1006207"/>
            <a:ext cx="3455183" cy="2241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dublin city schools emerald campu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" t="6549" r="11593" b="7228"/>
          <a:stretch/>
        </p:blipFill>
        <p:spPr bwMode="auto">
          <a:xfrm>
            <a:off x="1233378" y="2984975"/>
            <a:ext cx="3886886" cy="2241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45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752752" y="1267383"/>
            <a:ext cx="711539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Sharing </a:t>
            </a: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 posts on LinkedIn, Twitter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Thinking workshop at </a:t>
            </a: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Persistent Systems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Ardina</a:t>
            </a:r>
            <a:endParaRPr lang="en-US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Code </a:t>
            </a: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Student 1 was actually put into production on a project</a:t>
            </a: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Student </a:t>
            </a: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was able to assist in troubleshooting a source code issue on a project based on his more recent mathematical skills. </a:t>
            </a:r>
            <a:endParaRPr lang="en-US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Wilke </a:t>
            </a:r>
            <a:r>
              <a:rPr lang="en-US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</a:t>
            </a:r>
            <a:r>
              <a:rPr 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Donates Funds to Support STEM Education at Davis Middle School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 smtClean="0"/>
              <a:t>“Singles &amp; Doubles”</a:t>
            </a:r>
            <a:endParaRPr lang="en-US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26608" y="6443004"/>
            <a:ext cx="3204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Small, Meaningful Wins</a:t>
            </a:r>
          </a:p>
        </p:txBody>
      </p:sp>
      <p:pic>
        <p:nvPicPr>
          <p:cNvPr id="8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36" y="1971430"/>
            <a:ext cx="3804226" cy="326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9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443832" y="1360856"/>
            <a:ext cx="6716269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Need: </a:t>
            </a: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Welders at Hidaka USA (automotive manufacturing &amp; prototyping)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Source: </a:t>
            </a:r>
            <a:r>
              <a:rPr lang="en-US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Tolles</a:t>
            </a:r>
            <a:endParaRPr lang="en-US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Facilitator: </a:t>
            </a: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Dublin Economic Development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interns from </a:t>
            </a:r>
            <a:r>
              <a:rPr lang="en-US" b="1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Tolles</a:t>
            </a: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welding program started in March 2018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Lessons Learned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Relationships built – connections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 – opportunity to become a “model” program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Try something!</a:t>
            </a:r>
            <a:endParaRPr lang="en-US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 smtClean="0"/>
              <a:t>Scaling the Program – Beyond I.T. | Hidaka USA</a:t>
            </a:r>
            <a:endParaRPr lang="en-US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26608" y="6443004"/>
            <a:ext cx="3204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Small, Meaningful Wins</a:t>
            </a:r>
          </a:p>
        </p:txBody>
      </p:sp>
      <p:pic>
        <p:nvPicPr>
          <p:cNvPr id="3074" name="Picture 2" descr="Image result for hidaka u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98" y="1086779"/>
            <a:ext cx="3657600" cy="2476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hidakausainc.com/wp-content/uploads/2013/03/IMG_57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489" y="2776911"/>
            <a:ext cx="2847108" cy="2135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54526" t="5523" r="8372" b="9012"/>
          <a:stretch/>
        </p:blipFill>
        <p:spPr>
          <a:xfrm>
            <a:off x="206799" y="4550735"/>
            <a:ext cx="2478816" cy="1712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4" name="Picture 12" descr="Image result for toll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941" y="5589192"/>
            <a:ext cx="2466756" cy="67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8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49459" y="223675"/>
            <a:ext cx="10347142" cy="543208"/>
          </a:xfrm>
        </p:spPr>
        <p:txBody>
          <a:bodyPr>
            <a:normAutofit/>
          </a:bodyPr>
          <a:lstStyle/>
          <a:p>
            <a:r>
              <a:rPr lang="en-US" sz="2400" cap="all" dirty="0" smtClean="0"/>
              <a:t>Thinking Regionally | Building a network of partners</a:t>
            </a:r>
            <a:endParaRPr lang="en-US" sz="24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26608" y="6443004"/>
            <a:ext cx="4814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Workforce Development Champions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05" y="1027598"/>
            <a:ext cx="2381250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techeleva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8" y="2696873"/>
            <a:ext cx="2323862" cy="61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tolles te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562" y="1322980"/>
            <a:ext cx="3037747" cy="83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dublin city school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966" y="1140003"/>
            <a:ext cx="1645921" cy="184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teksystem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2"/>
          <a:stretch/>
        </p:blipFill>
        <p:spPr bwMode="auto">
          <a:xfrm>
            <a:off x="9301243" y="5174877"/>
            <a:ext cx="2595358" cy="112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the computer worksho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09" y="5645874"/>
            <a:ext cx="1877639" cy="49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cio tomorrow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49" y="3649714"/>
            <a:ext cx="997976" cy="99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columbus state community colleg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674" y="1182474"/>
            <a:ext cx="2272927" cy="71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per schola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620" y="3169717"/>
            <a:ext cx="1813624" cy="81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mage result for aw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270" y="1917981"/>
            <a:ext cx="1015331" cy="101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 result for expedien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783" y="4302645"/>
            <a:ext cx="2190461" cy="4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Related imag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906" y="2462697"/>
            <a:ext cx="1039957" cy="103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Image result for ohio state university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3" r="9802"/>
          <a:stretch/>
        </p:blipFill>
        <p:spPr bwMode="auto">
          <a:xfrm>
            <a:off x="2722579" y="2810775"/>
            <a:ext cx="2078183" cy="134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logo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825" y="3828201"/>
            <a:ext cx="1905000" cy="10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Image result for columbus 202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309" y="1877639"/>
            <a:ext cx="1161436" cy="116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Image result for jobsohio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123" y="5116184"/>
            <a:ext cx="2017868" cy="105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6" name="Picture 62" descr="https://wdbco.files.wordpress.com/2017/07/cropped-wdbco-logo-profile-social-media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489" y="3934515"/>
            <a:ext cx="1815190" cy="96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8" name="Picture 64" descr="Image result for igs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65" y="4206952"/>
            <a:ext cx="1870891" cy="7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0" name="Picture 66" descr="Image result for ohio department of education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49" y="4970250"/>
            <a:ext cx="1643775" cy="96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it-leaders-logo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980" y="1600651"/>
            <a:ext cx="1791751" cy="94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08070" y="3150870"/>
            <a:ext cx="2514453" cy="603014"/>
          </a:xfrm>
          <a:prstGeom prst="rect">
            <a:avLst/>
          </a:prstGeom>
        </p:spPr>
      </p:pic>
      <p:pic>
        <p:nvPicPr>
          <p:cNvPr id="2" name="Picture 2" descr="Cybervation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562" y="4826505"/>
            <a:ext cx="21526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governor's office of workforce transformation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949" y="2490055"/>
            <a:ext cx="1159659" cy="115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Related image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535" y="5126465"/>
            <a:ext cx="1063625" cy="106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629" y="1027142"/>
            <a:ext cx="12065392" cy="5274371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676030" y="1512683"/>
            <a:ext cx="9096678" cy="3631763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buzz around Dublin’s sustainable system for workforce development.</a:t>
            </a:r>
          </a:p>
          <a:p>
            <a:pPr marL="285750" indent="-285750">
              <a:lnSpc>
                <a:spcPct val="12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partners know when, why, and how to engage our team and our network.</a:t>
            </a:r>
          </a:p>
          <a:p>
            <a:pPr marL="285750" indent="-285750">
              <a:lnSpc>
                <a:spcPct val="12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Ready to connect partners and stakeholders with programs, people, and resources.</a:t>
            </a:r>
          </a:p>
        </p:txBody>
      </p:sp>
    </p:spTree>
    <p:extLst>
      <p:ext uri="{BB962C8B-B14F-4D97-AF65-F5344CB8AC3E}">
        <p14:creationId xmlns:p14="http://schemas.microsoft.com/office/powerpoint/2010/main" val="391155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49459" y="987057"/>
            <a:ext cx="10032942" cy="6060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Wins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Try something!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 your community’s workforce development champion(s).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don’t know where to start, start with your local Economic Development partners.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4000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 smtClean="0"/>
              <a:t>Key Messages: How Does Dublin Make I.T. Happen?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162932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3035" y="1472310"/>
            <a:ext cx="10871651" cy="4832797"/>
          </a:xfrm>
        </p:spPr>
        <p:txBody>
          <a:bodyPr vert="horz" lIns="121888" tIns="60944" rIns="121888" bIns="60944" rtlCol="0" anchor="t">
            <a:normAutofit fontScale="85000" lnSpcReduction="20000"/>
          </a:bodyPr>
          <a:lstStyle/>
          <a:p>
            <a:pPr marL="608965" indent="-608965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Engage </a:t>
            </a:r>
            <a:r>
              <a:rPr lang="en-US" sz="2800" dirty="0"/>
              <a:t>with us and keep the conversation and momentum going.</a:t>
            </a:r>
            <a:endParaRPr lang="en-US" sz="2800" dirty="0">
              <a:solidFill>
                <a:schemeClr val="tx1"/>
              </a:solidFill>
              <a:ea typeface="Tahoma"/>
            </a:endParaRPr>
          </a:p>
          <a:p>
            <a:pPr lvl="0">
              <a:lnSpc>
                <a:spcPct val="134000"/>
              </a:lnSpc>
            </a:pP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34000"/>
              </a:lnSpc>
            </a:pPr>
            <a:endParaRPr lang="en-US" sz="2800" dirty="0">
              <a:solidFill>
                <a:srgbClr val="000000"/>
              </a:solidFill>
            </a:endParaRPr>
          </a:p>
          <a:p>
            <a:pPr marL="608965" indent="-608965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F7F7F"/>
                </a:solidFill>
              </a:rPr>
              <a:t>                                </a:t>
            </a:r>
            <a:r>
              <a:rPr lang="en-US" sz="2800" dirty="0" smtClean="0">
                <a:solidFill>
                  <a:srgbClr val="7F7F7F"/>
                </a:solidFill>
              </a:rPr>
              <a:t>	</a:t>
            </a:r>
            <a:r>
              <a:rPr lang="en-US" sz="2800" dirty="0" smtClean="0">
                <a:solidFill>
                  <a:srgbClr val="7F7F7F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rgbClr val="7F7F7F"/>
                </a:solidFill>
              </a:rPr>
              <a:t>be a part of our team and solution</a:t>
            </a:r>
            <a:r>
              <a:rPr lang="en-US" sz="2800" dirty="0" smtClean="0">
                <a:solidFill>
                  <a:srgbClr val="7F7F7F"/>
                </a:solidFill>
              </a:rPr>
              <a:t>!</a:t>
            </a:r>
          </a:p>
          <a:p>
            <a:pPr marL="608965" indent="-608965">
              <a:lnSpc>
                <a:spcPct val="134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7F7F7F"/>
              </a:solidFill>
            </a:endParaRPr>
          </a:p>
          <a:p>
            <a:pPr marL="608965" indent="-608965">
              <a:lnSpc>
                <a:spcPct val="134000"/>
              </a:lnSpc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rgbClr val="7F7F7F"/>
              </a:solidFill>
            </a:endParaRPr>
          </a:p>
          <a:p>
            <a:pPr marL="608965" indent="-608965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7F7F7F"/>
                </a:solidFill>
              </a:rPr>
              <a:t>Share with us</a:t>
            </a:r>
            <a:r>
              <a:rPr lang="en-US" sz="2800" dirty="0" smtClean="0">
                <a:solidFill>
                  <a:srgbClr val="7F7F7F"/>
                </a:solidFill>
              </a:rPr>
              <a:t>: How will you help make the Columbus Region a network of </a:t>
            </a:r>
            <a:r>
              <a:rPr lang="en-US" sz="2800" dirty="0" err="1" smtClean="0">
                <a:solidFill>
                  <a:srgbClr val="7F7F7F"/>
                </a:solidFill>
              </a:rPr>
              <a:t>SuccessBound</a:t>
            </a:r>
            <a:r>
              <a:rPr lang="en-US" sz="2800" dirty="0" smtClean="0">
                <a:solidFill>
                  <a:srgbClr val="7F7F7F"/>
                </a:solidFill>
              </a:rPr>
              <a:t> communities? What take-</a:t>
            </a:r>
            <a:r>
              <a:rPr lang="en-US" sz="2800" dirty="0" err="1" smtClean="0">
                <a:solidFill>
                  <a:srgbClr val="7F7F7F"/>
                </a:solidFill>
              </a:rPr>
              <a:t>aways</a:t>
            </a:r>
            <a:r>
              <a:rPr lang="en-US" sz="2800" dirty="0" smtClean="0">
                <a:solidFill>
                  <a:srgbClr val="7F7F7F"/>
                </a:solidFill>
              </a:rPr>
              <a:t> from this presentation will you apply in your community/network?</a:t>
            </a:r>
          </a:p>
          <a:p>
            <a:pPr>
              <a:lnSpc>
                <a:spcPct val="134000"/>
              </a:lnSpc>
            </a:pPr>
            <a:r>
              <a:rPr lang="en-US" sz="2800" b="1" dirty="0" smtClean="0">
                <a:solidFill>
                  <a:srgbClr val="7F7F7F"/>
                </a:solidFill>
                <a:sym typeface="Wingdings" panose="05000000000000000000" pitchFamily="2" charset="2"/>
              </a:rPr>
              <a:t>	</a:t>
            </a:r>
            <a:r>
              <a:rPr lang="en-US" sz="2800" b="1" dirty="0">
                <a:solidFill>
                  <a:srgbClr val="7F7F7F"/>
                </a:solidFill>
                <a:sym typeface="Wingdings" panose="05000000000000000000" pitchFamily="2" charset="2"/>
              </a:rPr>
              <a:t>	</a:t>
            </a:r>
            <a:r>
              <a:rPr lang="en-US" sz="2800" b="1" dirty="0" smtClean="0">
                <a:solidFill>
                  <a:srgbClr val="7F7F7F"/>
                </a:solidFill>
                <a:sym typeface="Wingdings" panose="05000000000000000000" pitchFamily="2" charset="2"/>
                <a:hlinkClick r:id="rId3"/>
              </a:rPr>
              <a:t>rray@dublin.oh.us</a:t>
            </a:r>
            <a:r>
              <a:rPr lang="en-US" sz="2800" b="1" dirty="0" smtClean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endParaRPr lang="en-US" sz="2800" b="1" dirty="0" smtClean="0">
              <a:solidFill>
                <a:srgbClr val="7F7F7F"/>
              </a:solidFill>
            </a:endParaRPr>
          </a:p>
          <a:p>
            <a:pPr marL="608965" indent="-608965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7F7F7F"/>
              </a:solidFill>
              <a:ea typeface="Tahoma"/>
            </a:endParaRPr>
          </a:p>
          <a:p>
            <a:endParaRPr lang="en-US" dirty="0"/>
          </a:p>
          <a:p>
            <a:pPr marL="608965" indent="-608965">
              <a:buFont typeface="+mj-lt"/>
              <a:buAutoNum type="arabicParenR"/>
            </a:pPr>
            <a:endParaRPr lang="en-US" dirty="0">
              <a:ea typeface="Tahoma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cap="all" dirty="0"/>
              <a:t>What do you do now?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54" y="2564231"/>
            <a:ext cx="3505504" cy="12985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78820" y="3244334"/>
            <a:ext cx="23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878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EconDev.DublinOhioUSA.gov </a:t>
            </a:r>
          </a:p>
          <a:p>
            <a:endParaRPr lang="en-US" dirty="0"/>
          </a:p>
          <a:p>
            <a:r>
              <a:rPr lang="en-US" dirty="0" smtClean="0"/>
              <a:t>Rachel Ray, Economic Development Administrator</a:t>
            </a:r>
          </a:p>
          <a:p>
            <a:r>
              <a:rPr lang="en-US" dirty="0" smtClean="0">
                <a:hlinkClick r:id="rId3"/>
              </a:rPr>
              <a:t>rray@dublin.oh.us</a:t>
            </a:r>
            <a:r>
              <a:rPr lang="en-US" dirty="0" smtClean="0"/>
              <a:t> / (614) 410-4630</a:t>
            </a:r>
          </a:p>
          <a:p>
            <a:pPr>
              <a:tabLst>
                <a:tab pos="615935" algn="l"/>
              </a:tabLst>
            </a:pPr>
            <a:endParaRPr lang="en-US" sz="2133" dirty="0"/>
          </a:p>
          <a:p>
            <a:pPr>
              <a:tabLst>
                <a:tab pos="615935" algn="l"/>
              </a:tabLst>
            </a:pPr>
            <a:r>
              <a:rPr lang="en-US" sz="2133" dirty="0"/>
              <a:t>	@</a:t>
            </a:r>
            <a:r>
              <a:rPr lang="en-US" sz="2133" dirty="0" err="1"/>
              <a:t>CMHRach</a:t>
            </a:r>
            <a:endParaRPr lang="en-US" sz="2133" dirty="0"/>
          </a:p>
          <a:p>
            <a:pPr>
              <a:tabLst>
                <a:tab pos="615935" algn="l"/>
              </a:tabLst>
            </a:pPr>
            <a:r>
              <a:rPr lang="en-US" sz="2133" dirty="0"/>
              <a:t>	Rachel Ray, AICP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1623" y="4647964"/>
            <a:ext cx="253968" cy="253968"/>
          </a:xfrm>
          <a:prstGeom prst="rect">
            <a:avLst/>
          </a:prstGeom>
        </p:spPr>
      </p:pic>
      <p:pic>
        <p:nvPicPr>
          <p:cNvPr id="1027" name="Picture 6" descr="1472824601056_Pasted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57" y="5030574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92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2_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B7EAC750B2BE48A2C3EC2F9C4780C5" ma:contentTypeVersion="5" ma:contentTypeDescription="Create a new document." ma:contentTypeScope="" ma:versionID="4226c9b1d3e0ded17bfbf6e38e144354">
  <xsd:schema xmlns:xsd="http://www.w3.org/2001/XMLSchema" xmlns:xs="http://www.w3.org/2001/XMLSchema" xmlns:p="http://schemas.microsoft.com/office/2006/metadata/properties" xmlns:ns2="fc921621-3433-436d-88be-58fcbc95c867" xmlns:ns3="7a415534-ea8e-48a2-bb74-a12d8b5030dc" targetNamespace="http://schemas.microsoft.com/office/2006/metadata/properties" ma:root="true" ma:fieldsID="52763d174504fa1262a668dc5a238d8f" ns2:_="" ns3:_="">
    <xsd:import namespace="fc921621-3433-436d-88be-58fcbc95c867"/>
    <xsd:import namespace="7a415534-ea8e-48a2-bb74-a12d8b5030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921621-3433-436d-88be-58fcbc95c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15534-ea8e-48a2-bb74-a12d8b5030d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FE4460-ED92-4EA1-99E1-CD4A90AF5DDB}">
  <ds:schemaRefs>
    <ds:schemaRef ds:uri="fc921621-3433-436d-88be-58fcbc95c867"/>
    <ds:schemaRef ds:uri="http://purl.org/dc/terms/"/>
    <ds:schemaRef ds:uri="http://schemas.openxmlformats.org/package/2006/metadata/core-properties"/>
    <ds:schemaRef ds:uri="7a415534-ea8e-48a2-bb74-a12d8b5030dc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0CF770C-47EF-4923-9978-E76A583FEE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921621-3433-436d-88be-58fcbc95c867"/>
    <ds:schemaRef ds:uri="7a415534-ea8e-48a2-bb74-a12d8b5030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DBE4C7-8CCD-42E0-8487-90F40BC4FA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2012</TotalTime>
  <Words>1142</Words>
  <Application>Microsoft Office PowerPoint</Application>
  <PresentationFormat>Widescreen</PresentationFormat>
  <Paragraphs>238</Paragraphs>
  <Slides>28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Candara</vt:lpstr>
      <vt:lpstr>Symbol</vt:lpstr>
      <vt:lpstr>Tahoma</vt:lpstr>
      <vt:lpstr>Times New Roman</vt:lpstr>
      <vt:lpstr>Wingdings</vt:lpstr>
      <vt:lpstr>Waveform</vt:lpstr>
      <vt:lpstr>2_Waveform</vt:lpstr>
      <vt:lpstr> Make I.T. Happen The City of Dublin’s Workforce Development Strategy</vt:lpstr>
      <vt:lpstr>PowerPoint Presentation</vt:lpstr>
      <vt:lpstr>Key Messages: How Does Dublin Make I.T. Happen?</vt:lpstr>
      <vt:lpstr>Key Messages: How Does Dublin Make I.T. Happen?</vt:lpstr>
      <vt:lpstr>PowerPoint Presentation</vt:lpstr>
      <vt:lpstr>PowerPoint Presentation</vt:lpstr>
      <vt:lpstr>PowerPoint Presentation</vt:lpstr>
      <vt:lpstr>Dublin Industry Clusters – 2015 Battelle Study</vt:lpstr>
      <vt:lpstr>Why IT?</vt:lpstr>
      <vt:lpstr>Solution Hypothesis</vt:lpstr>
      <vt:lpstr>RESEARCH REVEALED THREE PRIMARY NEEDS</vt:lpstr>
      <vt:lpstr>PowerPoint Presentation</vt:lpstr>
      <vt:lpstr>PowerPoint Presentation</vt:lpstr>
      <vt:lpstr>Strategy</vt:lpstr>
      <vt:lpstr>What’s in it for companies?</vt:lpstr>
      <vt:lpstr>1) Dublin Speaker Series</vt:lpstr>
      <vt:lpstr>2) Soft Skills are the Hard Skills</vt:lpstr>
      <vt:lpstr>3) Cost Mitigation – Workforce Assessments</vt:lpstr>
      <vt:lpstr>4) Increase the Talent Pipeline</vt:lpstr>
      <vt:lpstr>Strategy</vt:lpstr>
      <vt:lpstr>Building Relationships | Northwoods Consulting Partners </vt:lpstr>
      <vt:lpstr>Building Relationships | Dublin City Schools Emerald Campus</vt:lpstr>
      <vt:lpstr>“Singles &amp; Doubles”</vt:lpstr>
      <vt:lpstr>Scaling the Program – Beyond I.T. | Hidaka USA</vt:lpstr>
      <vt:lpstr>Thinking Regionally | Building a network of partners</vt:lpstr>
      <vt:lpstr>Key Messages: How Does Dublin Make I.T. Happen?</vt:lpstr>
      <vt:lpstr>What do you do now?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Tank Tuesday (T3)</dc:title>
  <dc:creator>Rachel S. Ray</dc:creator>
  <cp:lastModifiedBy>Nancy Dawson</cp:lastModifiedBy>
  <cp:revision>64</cp:revision>
  <dcterms:modified xsi:type="dcterms:W3CDTF">2018-05-09T16:59:50Z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0x01010042B7EAC750B2BE48A2C3EC2F9C4780C5</vt:lpwstr>
  </property>
</Properties>
</file>